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280" r:id="rId3"/>
    <p:sldId id="301" r:id="rId4"/>
    <p:sldId id="300" r:id="rId5"/>
    <p:sldId id="302" r:id="rId6"/>
    <p:sldId id="275" r:id="rId7"/>
    <p:sldId id="284" r:id="rId8"/>
    <p:sldId id="287" r:id="rId9"/>
    <p:sldId id="285" r:id="rId10"/>
    <p:sldId id="286" r:id="rId11"/>
    <p:sldId id="310" r:id="rId12"/>
    <p:sldId id="269" r:id="rId13"/>
    <p:sldId id="281" r:id="rId14"/>
    <p:sldId id="282" r:id="rId15"/>
    <p:sldId id="292" r:id="rId16"/>
    <p:sldId id="303" r:id="rId17"/>
    <p:sldId id="273" r:id="rId18"/>
    <p:sldId id="304" r:id="rId19"/>
    <p:sldId id="305" r:id="rId20"/>
    <p:sldId id="306" r:id="rId21"/>
    <p:sldId id="294" r:id="rId22"/>
    <p:sldId id="299" r:id="rId23"/>
    <p:sldId id="307" r:id="rId24"/>
    <p:sldId id="296" r:id="rId25"/>
    <p:sldId id="271"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3557" autoAdjust="0"/>
  </p:normalViewPr>
  <p:slideViewPr>
    <p:cSldViewPr snapToGrid="0">
      <p:cViewPr varScale="1">
        <p:scale>
          <a:sx n="64" d="100"/>
          <a:sy n="64"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AB2FB-8794-4C4B-82C4-3009002F954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44A0136-E875-4F0B-B741-DD9F9ED90495}">
      <dgm:prSet custT="1"/>
      <dgm:spPr/>
      <dgm:t>
        <a:bodyPr/>
        <a:lstStyle/>
        <a:p>
          <a:r>
            <a:rPr lang="en-US" sz="2800" b="1"/>
            <a:t>Country			75th percentile		Top 25 percentile</a:t>
          </a:r>
          <a:endParaRPr lang="en-US" sz="2800" b="1" dirty="0"/>
        </a:p>
      </dgm:t>
    </dgm:pt>
    <dgm:pt modelId="{404C22F7-697B-4101-8E3D-95BF4D96F662}" type="parTrans" cxnId="{7CABC014-CA4C-44D2-9204-90794071A444}">
      <dgm:prSet/>
      <dgm:spPr/>
      <dgm:t>
        <a:bodyPr/>
        <a:lstStyle/>
        <a:p>
          <a:endParaRPr lang="en-US" sz="2800"/>
        </a:p>
      </dgm:t>
    </dgm:pt>
    <dgm:pt modelId="{17708923-F40C-41FB-9285-4AC75E8C8E2F}" type="sibTrans" cxnId="{7CABC014-CA4C-44D2-9204-90794071A444}">
      <dgm:prSet/>
      <dgm:spPr/>
      <dgm:t>
        <a:bodyPr/>
        <a:lstStyle/>
        <a:p>
          <a:endParaRPr lang="en-US" sz="2800"/>
        </a:p>
      </dgm:t>
    </dgm:pt>
    <dgm:pt modelId="{2EE744E7-90BB-4989-B598-79DD711E4F97}">
      <dgm:prSet custT="1"/>
      <dgm:spPr/>
      <dgm:t>
        <a:bodyPr/>
        <a:lstStyle/>
        <a:p>
          <a:r>
            <a:rPr lang="en-US" sz="2800"/>
            <a:t>Norway			3 terms			4 to 9 terms</a:t>
          </a:r>
          <a:endParaRPr lang="en-US" sz="2800" dirty="0"/>
        </a:p>
      </dgm:t>
    </dgm:pt>
    <dgm:pt modelId="{15B1F3A3-331A-46CF-BC30-6786976C9B16}" type="parTrans" cxnId="{DA36F379-B1B2-4CE8-A0E4-9AA209A211AC}">
      <dgm:prSet/>
      <dgm:spPr/>
      <dgm:t>
        <a:bodyPr/>
        <a:lstStyle/>
        <a:p>
          <a:endParaRPr lang="en-US" sz="2800"/>
        </a:p>
      </dgm:t>
    </dgm:pt>
    <dgm:pt modelId="{183C6A59-227D-4299-A629-2F69579820F3}" type="sibTrans" cxnId="{DA36F379-B1B2-4CE8-A0E4-9AA209A211AC}">
      <dgm:prSet/>
      <dgm:spPr/>
      <dgm:t>
        <a:bodyPr/>
        <a:lstStyle/>
        <a:p>
          <a:endParaRPr lang="en-US" sz="2800"/>
        </a:p>
      </dgm:t>
    </dgm:pt>
    <dgm:pt modelId="{7A592B7A-5DEB-4E9D-A89C-F783C8FA8343}">
      <dgm:prSet custT="1"/>
      <dgm:spPr/>
      <dgm:t>
        <a:bodyPr/>
        <a:lstStyle/>
        <a:p>
          <a:r>
            <a:rPr lang="en-US" sz="2800"/>
            <a:t>UK			5 terms			6 to 13 terms</a:t>
          </a:r>
          <a:endParaRPr lang="en-US" sz="2800" dirty="0"/>
        </a:p>
      </dgm:t>
    </dgm:pt>
    <dgm:pt modelId="{3D881162-D516-4E65-A94B-C0F5C0877A2C}" type="parTrans" cxnId="{154F6355-29B7-458F-AE85-20EEB59E9719}">
      <dgm:prSet/>
      <dgm:spPr/>
      <dgm:t>
        <a:bodyPr/>
        <a:lstStyle/>
        <a:p>
          <a:endParaRPr lang="en-US" sz="2800"/>
        </a:p>
      </dgm:t>
    </dgm:pt>
    <dgm:pt modelId="{D5587FF5-5360-4914-862B-D1BB0A910BDF}" type="sibTrans" cxnId="{154F6355-29B7-458F-AE85-20EEB59E9719}">
      <dgm:prSet/>
      <dgm:spPr/>
      <dgm:t>
        <a:bodyPr/>
        <a:lstStyle/>
        <a:p>
          <a:endParaRPr lang="en-US" sz="2800"/>
        </a:p>
      </dgm:t>
    </dgm:pt>
    <dgm:pt modelId="{E51FC01A-D1D9-4A1F-BC44-4DAAC7700504}">
      <dgm:prSet custT="1"/>
      <dgm:spPr/>
      <dgm:t>
        <a:bodyPr/>
        <a:lstStyle/>
        <a:p>
          <a:r>
            <a:rPr lang="en-US" sz="2800"/>
            <a:t>Austria			4 terms			5 to 10 terms</a:t>
          </a:r>
          <a:endParaRPr lang="en-US" sz="2800" dirty="0"/>
        </a:p>
      </dgm:t>
    </dgm:pt>
    <dgm:pt modelId="{84758B60-73DB-4000-9305-54687E126870}" type="parTrans" cxnId="{B1F844AD-752B-4091-AD8B-E84ABFD17DDF}">
      <dgm:prSet/>
      <dgm:spPr/>
      <dgm:t>
        <a:bodyPr/>
        <a:lstStyle/>
        <a:p>
          <a:endParaRPr lang="en-US" sz="2800"/>
        </a:p>
      </dgm:t>
    </dgm:pt>
    <dgm:pt modelId="{635975D0-425E-4D82-BEB4-2484C27506FA}" type="sibTrans" cxnId="{B1F844AD-752B-4091-AD8B-E84ABFD17DDF}">
      <dgm:prSet/>
      <dgm:spPr/>
      <dgm:t>
        <a:bodyPr/>
        <a:lstStyle/>
        <a:p>
          <a:endParaRPr lang="en-US" sz="2800"/>
        </a:p>
      </dgm:t>
    </dgm:pt>
    <dgm:pt modelId="{4BB45C26-C14E-4C0A-83C0-0C29255B4774}">
      <dgm:prSet custT="1"/>
      <dgm:spPr/>
      <dgm:t>
        <a:bodyPr/>
        <a:lstStyle/>
        <a:p>
          <a:r>
            <a:rPr lang="en-US" sz="2800"/>
            <a:t>Canada			4 terms			5 to 11 terms</a:t>
          </a:r>
          <a:endParaRPr lang="en-US" sz="2800" dirty="0"/>
        </a:p>
      </dgm:t>
    </dgm:pt>
    <dgm:pt modelId="{94DFF66E-20F9-4B62-A336-965ED68D8AD6}" type="parTrans" cxnId="{D101CB6E-A3C3-4C2F-899C-5816AAF36B7F}">
      <dgm:prSet/>
      <dgm:spPr/>
      <dgm:t>
        <a:bodyPr/>
        <a:lstStyle/>
        <a:p>
          <a:endParaRPr lang="en-US" sz="2800"/>
        </a:p>
      </dgm:t>
    </dgm:pt>
    <dgm:pt modelId="{D00710E4-4B2A-4DDF-B68F-6B2A93615336}" type="sibTrans" cxnId="{D101CB6E-A3C3-4C2F-899C-5816AAF36B7F}">
      <dgm:prSet/>
      <dgm:spPr/>
      <dgm:t>
        <a:bodyPr/>
        <a:lstStyle/>
        <a:p>
          <a:endParaRPr lang="en-US" sz="2800"/>
        </a:p>
      </dgm:t>
    </dgm:pt>
    <dgm:pt modelId="{AD7AFC59-088F-4C65-B59F-D79A447AC187}">
      <dgm:prSet custT="1"/>
      <dgm:spPr/>
      <dgm:t>
        <a:bodyPr/>
        <a:lstStyle/>
        <a:p>
          <a:r>
            <a:rPr lang="en-US" sz="2800"/>
            <a:t>Spain			3 terms			4 to 10 terms</a:t>
          </a:r>
          <a:endParaRPr lang="en-US" sz="2800" dirty="0"/>
        </a:p>
      </dgm:t>
    </dgm:pt>
    <dgm:pt modelId="{28239B46-9C68-4BA2-9DCB-50D33FC1BFD0}" type="parTrans" cxnId="{112A6CEE-C54B-4BAC-B957-E1B456FA77AC}">
      <dgm:prSet/>
      <dgm:spPr/>
      <dgm:t>
        <a:bodyPr/>
        <a:lstStyle/>
        <a:p>
          <a:endParaRPr lang="en-US" sz="2800"/>
        </a:p>
      </dgm:t>
    </dgm:pt>
    <dgm:pt modelId="{0DEA9339-B396-4B69-ACF6-005E6EC092D8}" type="sibTrans" cxnId="{112A6CEE-C54B-4BAC-B957-E1B456FA77AC}">
      <dgm:prSet/>
      <dgm:spPr/>
      <dgm:t>
        <a:bodyPr/>
        <a:lstStyle/>
        <a:p>
          <a:endParaRPr lang="en-US" sz="2800"/>
        </a:p>
      </dgm:t>
    </dgm:pt>
    <dgm:pt modelId="{9CAB51BC-3CE0-4513-AEBF-B35435AE9CB2}">
      <dgm:prSet custT="1"/>
      <dgm:spPr/>
      <dgm:t>
        <a:bodyPr/>
        <a:lstStyle/>
        <a:p>
          <a:r>
            <a:rPr lang="en-US" sz="2800"/>
            <a:t>France			3 terms			4 to 11 terms</a:t>
          </a:r>
          <a:endParaRPr lang="en-US" sz="2800" dirty="0"/>
        </a:p>
      </dgm:t>
    </dgm:pt>
    <dgm:pt modelId="{13BC2716-3835-482D-B4E6-8B07E596EE51}" type="parTrans" cxnId="{1989E1D5-3E4B-448D-8FC6-B837B89F063E}">
      <dgm:prSet/>
      <dgm:spPr/>
      <dgm:t>
        <a:bodyPr/>
        <a:lstStyle/>
        <a:p>
          <a:endParaRPr lang="en-US" sz="2800"/>
        </a:p>
      </dgm:t>
    </dgm:pt>
    <dgm:pt modelId="{EB3FEC58-159D-4973-9407-B3C28820C91E}" type="sibTrans" cxnId="{1989E1D5-3E4B-448D-8FC6-B837B89F063E}">
      <dgm:prSet/>
      <dgm:spPr/>
      <dgm:t>
        <a:bodyPr/>
        <a:lstStyle/>
        <a:p>
          <a:endParaRPr lang="en-US" sz="2800"/>
        </a:p>
      </dgm:t>
    </dgm:pt>
    <dgm:pt modelId="{7E26D71C-FC38-453D-B1AC-97CAC747A00F}">
      <dgm:prSet custT="1"/>
      <dgm:spPr/>
      <dgm:t>
        <a:bodyPr/>
        <a:lstStyle/>
        <a:p>
          <a:r>
            <a:rPr lang="en-US" sz="2800"/>
            <a:t>Ireland 			5 terms			6 to 13 terms</a:t>
          </a:r>
          <a:endParaRPr lang="en-US" sz="2800" dirty="0"/>
        </a:p>
      </dgm:t>
    </dgm:pt>
    <dgm:pt modelId="{852D5937-0FFF-4988-9582-3D3A19BEC307}" type="parTrans" cxnId="{7577252E-1992-46DF-A82B-C004813643B2}">
      <dgm:prSet/>
      <dgm:spPr/>
      <dgm:t>
        <a:bodyPr/>
        <a:lstStyle/>
        <a:p>
          <a:endParaRPr lang="en-US" sz="2800"/>
        </a:p>
      </dgm:t>
    </dgm:pt>
    <dgm:pt modelId="{2FFA52A4-D2D1-4F56-85EC-535028C40CA2}" type="sibTrans" cxnId="{7577252E-1992-46DF-A82B-C004813643B2}">
      <dgm:prSet/>
      <dgm:spPr/>
      <dgm:t>
        <a:bodyPr/>
        <a:lstStyle/>
        <a:p>
          <a:endParaRPr lang="en-US" sz="2800"/>
        </a:p>
      </dgm:t>
    </dgm:pt>
    <dgm:pt modelId="{6073646D-1C04-4119-8116-D523625C1217}">
      <dgm:prSet custT="1"/>
      <dgm:spPr/>
      <dgm:t>
        <a:bodyPr/>
        <a:lstStyle/>
        <a:p>
          <a:r>
            <a:rPr lang="en-US" sz="2800"/>
            <a:t>US			7 terms			8 to 27 terms</a:t>
          </a:r>
          <a:endParaRPr lang="en-US" sz="2800" dirty="0"/>
        </a:p>
      </dgm:t>
    </dgm:pt>
    <dgm:pt modelId="{95E0AB89-4C12-49F4-85B1-670AD45DCABF}" type="parTrans" cxnId="{3850AB9D-F769-4A81-A42D-64F204FEEEA0}">
      <dgm:prSet/>
      <dgm:spPr/>
      <dgm:t>
        <a:bodyPr/>
        <a:lstStyle/>
        <a:p>
          <a:endParaRPr lang="en-US" sz="2800"/>
        </a:p>
      </dgm:t>
    </dgm:pt>
    <dgm:pt modelId="{A22BFE1C-A34D-44A2-A8B5-2CDC9BA9ACA7}" type="sibTrans" cxnId="{3850AB9D-F769-4A81-A42D-64F204FEEEA0}">
      <dgm:prSet/>
      <dgm:spPr/>
      <dgm:t>
        <a:bodyPr/>
        <a:lstStyle/>
        <a:p>
          <a:endParaRPr lang="en-US" sz="2800"/>
        </a:p>
      </dgm:t>
    </dgm:pt>
    <dgm:pt modelId="{E32DBC89-42A1-496D-B92E-DA32062656D0}">
      <dgm:prSet custT="1"/>
      <dgm:spPr/>
      <dgm:t>
        <a:bodyPr/>
        <a:lstStyle/>
        <a:p>
          <a:r>
            <a:rPr lang="en-US" sz="2800"/>
            <a:t>Germany		4 terms			5 to 13 terms</a:t>
          </a:r>
          <a:endParaRPr lang="en-US" sz="2800" dirty="0"/>
        </a:p>
      </dgm:t>
    </dgm:pt>
    <dgm:pt modelId="{05076ECA-CCA4-4C65-A51E-0A82BFA8E1D3}" type="parTrans" cxnId="{33282CF5-DC36-4E24-9FD9-EAE3643C63A7}">
      <dgm:prSet/>
      <dgm:spPr/>
      <dgm:t>
        <a:bodyPr/>
        <a:lstStyle/>
        <a:p>
          <a:endParaRPr lang="en-US" sz="2800"/>
        </a:p>
      </dgm:t>
    </dgm:pt>
    <dgm:pt modelId="{B552885E-9680-4776-BD9E-8E8C666DDE6C}" type="sibTrans" cxnId="{33282CF5-DC36-4E24-9FD9-EAE3643C63A7}">
      <dgm:prSet/>
      <dgm:spPr/>
      <dgm:t>
        <a:bodyPr/>
        <a:lstStyle/>
        <a:p>
          <a:endParaRPr lang="en-US" sz="2800"/>
        </a:p>
      </dgm:t>
    </dgm:pt>
    <dgm:pt modelId="{A675D377-C491-45DA-B88C-CDF3A309417D}">
      <dgm:prSet custT="1"/>
      <dgm:spPr/>
      <dgm:t>
        <a:bodyPr/>
        <a:lstStyle/>
        <a:p>
          <a:r>
            <a:rPr lang="en-US" sz="2800"/>
            <a:t>Czech Republic		2 terms			3 to 8 terms</a:t>
          </a:r>
          <a:endParaRPr lang="en-US" sz="2800" dirty="0"/>
        </a:p>
      </dgm:t>
    </dgm:pt>
    <dgm:pt modelId="{167530C4-6726-4BEC-AB2E-123213CB5DB5}" type="parTrans" cxnId="{2E15552A-B7B9-4670-8EC2-4408A24AAA85}">
      <dgm:prSet/>
      <dgm:spPr/>
      <dgm:t>
        <a:bodyPr/>
        <a:lstStyle/>
        <a:p>
          <a:endParaRPr lang="en-US" sz="2800"/>
        </a:p>
      </dgm:t>
    </dgm:pt>
    <dgm:pt modelId="{1EA30F85-3B6C-48CB-909F-9F0BAE2403FB}" type="sibTrans" cxnId="{2E15552A-B7B9-4670-8EC2-4408A24AAA85}">
      <dgm:prSet/>
      <dgm:spPr/>
      <dgm:t>
        <a:bodyPr/>
        <a:lstStyle/>
        <a:p>
          <a:endParaRPr lang="en-US" sz="2800"/>
        </a:p>
      </dgm:t>
    </dgm:pt>
    <dgm:pt modelId="{C7162945-D6ED-4A5E-8D14-132BC24E5C5B}">
      <dgm:prSet custT="1"/>
      <dgm:spPr/>
      <dgm:t>
        <a:bodyPr/>
        <a:lstStyle/>
        <a:p>
          <a:r>
            <a:rPr lang="en-US" sz="2800" dirty="0"/>
            <a:t>Overall (mean)		4 terms			More than 5 terms</a:t>
          </a:r>
        </a:p>
      </dgm:t>
    </dgm:pt>
    <dgm:pt modelId="{F40CB9E8-3A94-4D2A-AD08-7F9410533516}" type="parTrans" cxnId="{1149CC95-35BA-42C7-97BD-81D0E047C82C}">
      <dgm:prSet/>
      <dgm:spPr/>
      <dgm:t>
        <a:bodyPr/>
        <a:lstStyle/>
        <a:p>
          <a:endParaRPr lang="en-US" sz="2800"/>
        </a:p>
      </dgm:t>
    </dgm:pt>
    <dgm:pt modelId="{A6D97108-BF56-4884-AF77-47480273CE3C}" type="sibTrans" cxnId="{1149CC95-35BA-42C7-97BD-81D0E047C82C}">
      <dgm:prSet/>
      <dgm:spPr/>
      <dgm:t>
        <a:bodyPr/>
        <a:lstStyle/>
        <a:p>
          <a:endParaRPr lang="en-US" sz="2800"/>
        </a:p>
      </dgm:t>
    </dgm:pt>
    <dgm:pt modelId="{7BFD4E6A-6EBA-4B26-B829-D71FF399D1B8}" type="pres">
      <dgm:prSet presAssocID="{87EAB2FB-8794-4C4B-82C4-3009002F9546}" presName="vert0" presStyleCnt="0">
        <dgm:presLayoutVars>
          <dgm:dir/>
          <dgm:animOne val="branch"/>
          <dgm:animLvl val="lvl"/>
        </dgm:presLayoutVars>
      </dgm:prSet>
      <dgm:spPr/>
    </dgm:pt>
    <dgm:pt modelId="{F0A2BB02-F576-4C12-8E24-D00FE9A68149}" type="pres">
      <dgm:prSet presAssocID="{244A0136-E875-4F0B-B741-DD9F9ED90495}" presName="thickLine" presStyleLbl="alignNode1" presStyleIdx="0" presStyleCnt="12"/>
      <dgm:spPr/>
    </dgm:pt>
    <dgm:pt modelId="{E2402FD0-F91F-4182-9BF0-05CABF73A217}" type="pres">
      <dgm:prSet presAssocID="{244A0136-E875-4F0B-B741-DD9F9ED90495}" presName="horz1" presStyleCnt="0"/>
      <dgm:spPr/>
    </dgm:pt>
    <dgm:pt modelId="{BCABCAB1-6023-4583-9850-4E3CF403F0FF}" type="pres">
      <dgm:prSet presAssocID="{244A0136-E875-4F0B-B741-DD9F9ED90495}" presName="tx1" presStyleLbl="revTx" presStyleIdx="0" presStyleCnt="12"/>
      <dgm:spPr/>
    </dgm:pt>
    <dgm:pt modelId="{C964127C-E0F4-4857-8EEB-484B89863BCB}" type="pres">
      <dgm:prSet presAssocID="{244A0136-E875-4F0B-B741-DD9F9ED90495}" presName="vert1" presStyleCnt="0"/>
      <dgm:spPr/>
    </dgm:pt>
    <dgm:pt modelId="{5AC661BC-DE71-45B2-8EDE-E55F2D00399F}" type="pres">
      <dgm:prSet presAssocID="{2EE744E7-90BB-4989-B598-79DD711E4F97}" presName="thickLine" presStyleLbl="alignNode1" presStyleIdx="1" presStyleCnt="12"/>
      <dgm:spPr/>
    </dgm:pt>
    <dgm:pt modelId="{736F74CB-6A1E-4489-B1D8-C1D37762DE03}" type="pres">
      <dgm:prSet presAssocID="{2EE744E7-90BB-4989-B598-79DD711E4F97}" presName="horz1" presStyleCnt="0"/>
      <dgm:spPr/>
    </dgm:pt>
    <dgm:pt modelId="{27708C64-A244-4239-AAAD-D73DE243BE77}" type="pres">
      <dgm:prSet presAssocID="{2EE744E7-90BB-4989-B598-79DD711E4F97}" presName="tx1" presStyleLbl="revTx" presStyleIdx="1" presStyleCnt="12"/>
      <dgm:spPr/>
    </dgm:pt>
    <dgm:pt modelId="{C92C6998-9997-42E2-BAFE-11AED40A314D}" type="pres">
      <dgm:prSet presAssocID="{2EE744E7-90BB-4989-B598-79DD711E4F97}" presName="vert1" presStyleCnt="0"/>
      <dgm:spPr/>
    </dgm:pt>
    <dgm:pt modelId="{6FDC6C6E-232D-45FD-9009-FBC7B717A600}" type="pres">
      <dgm:prSet presAssocID="{7A592B7A-5DEB-4E9D-A89C-F783C8FA8343}" presName="thickLine" presStyleLbl="alignNode1" presStyleIdx="2" presStyleCnt="12"/>
      <dgm:spPr/>
    </dgm:pt>
    <dgm:pt modelId="{D2ED9629-9E0C-4CE6-B87D-402A05E5A6C6}" type="pres">
      <dgm:prSet presAssocID="{7A592B7A-5DEB-4E9D-A89C-F783C8FA8343}" presName="horz1" presStyleCnt="0"/>
      <dgm:spPr/>
    </dgm:pt>
    <dgm:pt modelId="{1C0CCDA5-6D3D-4CE1-82A6-6D5D8BA2D231}" type="pres">
      <dgm:prSet presAssocID="{7A592B7A-5DEB-4E9D-A89C-F783C8FA8343}" presName="tx1" presStyleLbl="revTx" presStyleIdx="2" presStyleCnt="12"/>
      <dgm:spPr/>
    </dgm:pt>
    <dgm:pt modelId="{C966A7A7-1C9B-417B-8395-9E4486AD5461}" type="pres">
      <dgm:prSet presAssocID="{7A592B7A-5DEB-4E9D-A89C-F783C8FA8343}" presName="vert1" presStyleCnt="0"/>
      <dgm:spPr/>
    </dgm:pt>
    <dgm:pt modelId="{971C4072-87C7-4B7F-B17D-4FD956D82DCE}" type="pres">
      <dgm:prSet presAssocID="{E51FC01A-D1D9-4A1F-BC44-4DAAC7700504}" presName="thickLine" presStyleLbl="alignNode1" presStyleIdx="3" presStyleCnt="12"/>
      <dgm:spPr/>
    </dgm:pt>
    <dgm:pt modelId="{49DDB39B-A0AF-4CD4-9F06-0847B7C73496}" type="pres">
      <dgm:prSet presAssocID="{E51FC01A-D1D9-4A1F-BC44-4DAAC7700504}" presName="horz1" presStyleCnt="0"/>
      <dgm:spPr/>
    </dgm:pt>
    <dgm:pt modelId="{1E067C6C-51DE-4C0F-8D0F-62B4E9031F4C}" type="pres">
      <dgm:prSet presAssocID="{E51FC01A-D1D9-4A1F-BC44-4DAAC7700504}" presName="tx1" presStyleLbl="revTx" presStyleIdx="3" presStyleCnt="12"/>
      <dgm:spPr/>
    </dgm:pt>
    <dgm:pt modelId="{D9415B26-47E2-4E02-A156-2FA97C172B0F}" type="pres">
      <dgm:prSet presAssocID="{E51FC01A-D1D9-4A1F-BC44-4DAAC7700504}" presName="vert1" presStyleCnt="0"/>
      <dgm:spPr/>
    </dgm:pt>
    <dgm:pt modelId="{7EA1F1EA-D7D0-43B6-B63D-FB11B4B4219B}" type="pres">
      <dgm:prSet presAssocID="{4BB45C26-C14E-4C0A-83C0-0C29255B4774}" presName="thickLine" presStyleLbl="alignNode1" presStyleIdx="4" presStyleCnt="12"/>
      <dgm:spPr/>
    </dgm:pt>
    <dgm:pt modelId="{68F7E99B-AAA2-4094-A90F-EF00EB48A285}" type="pres">
      <dgm:prSet presAssocID="{4BB45C26-C14E-4C0A-83C0-0C29255B4774}" presName="horz1" presStyleCnt="0"/>
      <dgm:spPr/>
    </dgm:pt>
    <dgm:pt modelId="{CD63E3DC-CA41-467A-9C8F-C22D4C558EA1}" type="pres">
      <dgm:prSet presAssocID="{4BB45C26-C14E-4C0A-83C0-0C29255B4774}" presName="tx1" presStyleLbl="revTx" presStyleIdx="4" presStyleCnt="12"/>
      <dgm:spPr/>
    </dgm:pt>
    <dgm:pt modelId="{B5A6FA4E-69A3-4925-A0CC-F5064113B76C}" type="pres">
      <dgm:prSet presAssocID="{4BB45C26-C14E-4C0A-83C0-0C29255B4774}" presName="vert1" presStyleCnt="0"/>
      <dgm:spPr/>
    </dgm:pt>
    <dgm:pt modelId="{28898223-7DEE-4B85-805E-8159F4892B37}" type="pres">
      <dgm:prSet presAssocID="{AD7AFC59-088F-4C65-B59F-D79A447AC187}" presName="thickLine" presStyleLbl="alignNode1" presStyleIdx="5" presStyleCnt="12"/>
      <dgm:spPr/>
    </dgm:pt>
    <dgm:pt modelId="{AF2E6742-D301-4CCA-A160-73E0EDD0082A}" type="pres">
      <dgm:prSet presAssocID="{AD7AFC59-088F-4C65-B59F-D79A447AC187}" presName="horz1" presStyleCnt="0"/>
      <dgm:spPr/>
    </dgm:pt>
    <dgm:pt modelId="{0CFC575B-66B2-4F84-BE10-DA9E722F5010}" type="pres">
      <dgm:prSet presAssocID="{AD7AFC59-088F-4C65-B59F-D79A447AC187}" presName="tx1" presStyleLbl="revTx" presStyleIdx="5" presStyleCnt="12"/>
      <dgm:spPr/>
    </dgm:pt>
    <dgm:pt modelId="{D03ACD23-65A0-47B3-97A6-93793B5A499A}" type="pres">
      <dgm:prSet presAssocID="{AD7AFC59-088F-4C65-B59F-D79A447AC187}" presName="vert1" presStyleCnt="0"/>
      <dgm:spPr/>
    </dgm:pt>
    <dgm:pt modelId="{1D04DD80-35EE-479A-BD0B-C185644A0E69}" type="pres">
      <dgm:prSet presAssocID="{9CAB51BC-3CE0-4513-AEBF-B35435AE9CB2}" presName="thickLine" presStyleLbl="alignNode1" presStyleIdx="6" presStyleCnt="12"/>
      <dgm:spPr/>
    </dgm:pt>
    <dgm:pt modelId="{17764736-8E4E-4103-AC41-652C80B4BC7A}" type="pres">
      <dgm:prSet presAssocID="{9CAB51BC-3CE0-4513-AEBF-B35435AE9CB2}" presName="horz1" presStyleCnt="0"/>
      <dgm:spPr/>
    </dgm:pt>
    <dgm:pt modelId="{6C495F2C-8EBF-4F7B-BBC4-E48625FC470D}" type="pres">
      <dgm:prSet presAssocID="{9CAB51BC-3CE0-4513-AEBF-B35435AE9CB2}" presName="tx1" presStyleLbl="revTx" presStyleIdx="6" presStyleCnt="12"/>
      <dgm:spPr/>
    </dgm:pt>
    <dgm:pt modelId="{07D11D47-CEB9-45EC-BA1A-3072DBFBFB3B}" type="pres">
      <dgm:prSet presAssocID="{9CAB51BC-3CE0-4513-AEBF-B35435AE9CB2}" presName="vert1" presStyleCnt="0"/>
      <dgm:spPr/>
    </dgm:pt>
    <dgm:pt modelId="{B6D33797-28EA-48D2-8654-B82F83ACC533}" type="pres">
      <dgm:prSet presAssocID="{7E26D71C-FC38-453D-B1AC-97CAC747A00F}" presName="thickLine" presStyleLbl="alignNode1" presStyleIdx="7" presStyleCnt="12"/>
      <dgm:spPr/>
    </dgm:pt>
    <dgm:pt modelId="{3FA5B286-6A5F-4791-A19A-90D7F657AFE6}" type="pres">
      <dgm:prSet presAssocID="{7E26D71C-FC38-453D-B1AC-97CAC747A00F}" presName="horz1" presStyleCnt="0"/>
      <dgm:spPr/>
    </dgm:pt>
    <dgm:pt modelId="{21BFDE19-52F1-4030-A603-89F69603C403}" type="pres">
      <dgm:prSet presAssocID="{7E26D71C-FC38-453D-B1AC-97CAC747A00F}" presName="tx1" presStyleLbl="revTx" presStyleIdx="7" presStyleCnt="12"/>
      <dgm:spPr/>
    </dgm:pt>
    <dgm:pt modelId="{810E9AAD-FEE9-49BE-BC2D-1B36B5B5856F}" type="pres">
      <dgm:prSet presAssocID="{7E26D71C-FC38-453D-B1AC-97CAC747A00F}" presName="vert1" presStyleCnt="0"/>
      <dgm:spPr/>
    </dgm:pt>
    <dgm:pt modelId="{6B4E3CD1-4FDE-4960-B29E-6469D8391BC2}" type="pres">
      <dgm:prSet presAssocID="{6073646D-1C04-4119-8116-D523625C1217}" presName="thickLine" presStyleLbl="alignNode1" presStyleIdx="8" presStyleCnt="12"/>
      <dgm:spPr/>
    </dgm:pt>
    <dgm:pt modelId="{96EE5F7C-5661-4C44-B7C3-2A9E28632D31}" type="pres">
      <dgm:prSet presAssocID="{6073646D-1C04-4119-8116-D523625C1217}" presName="horz1" presStyleCnt="0"/>
      <dgm:spPr/>
    </dgm:pt>
    <dgm:pt modelId="{8690C78F-E78D-4A06-A632-7610D77F46AE}" type="pres">
      <dgm:prSet presAssocID="{6073646D-1C04-4119-8116-D523625C1217}" presName="tx1" presStyleLbl="revTx" presStyleIdx="8" presStyleCnt="12"/>
      <dgm:spPr/>
    </dgm:pt>
    <dgm:pt modelId="{48F12BD2-225B-4914-AC64-332B42B2B87B}" type="pres">
      <dgm:prSet presAssocID="{6073646D-1C04-4119-8116-D523625C1217}" presName="vert1" presStyleCnt="0"/>
      <dgm:spPr/>
    </dgm:pt>
    <dgm:pt modelId="{AE35251F-C7AA-49EC-8C4E-4C6150421660}" type="pres">
      <dgm:prSet presAssocID="{E32DBC89-42A1-496D-B92E-DA32062656D0}" presName="thickLine" presStyleLbl="alignNode1" presStyleIdx="9" presStyleCnt="12"/>
      <dgm:spPr/>
    </dgm:pt>
    <dgm:pt modelId="{8670AF59-D8B2-4080-AF78-F411E5B790DB}" type="pres">
      <dgm:prSet presAssocID="{E32DBC89-42A1-496D-B92E-DA32062656D0}" presName="horz1" presStyleCnt="0"/>
      <dgm:spPr/>
    </dgm:pt>
    <dgm:pt modelId="{6746D6A9-932F-43A6-8B0A-1CE7E064AA5E}" type="pres">
      <dgm:prSet presAssocID="{E32DBC89-42A1-496D-B92E-DA32062656D0}" presName="tx1" presStyleLbl="revTx" presStyleIdx="9" presStyleCnt="12"/>
      <dgm:spPr/>
    </dgm:pt>
    <dgm:pt modelId="{C715E098-0490-4421-A8A9-D9B658D49A74}" type="pres">
      <dgm:prSet presAssocID="{E32DBC89-42A1-496D-B92E-DA32062656D0}" presName="vert1" presStyleCnt="0"/>
      <dgm:spPr/>
    </dgm:pt>
    <dgm:pt modelId="{4622F854-BDAC-4DBA-A412-D39CDC1073CC}" type="pres">
      <dgm:prSet presAssocID="{A675D377-C491-45DA-B88C-CDF3A309417D}" presName="thickLine" presStyleLbl="alignNode1" presStyleIdx="10" presStyleCnt="12"/>
      <dgm:spPr/>
    </dgm:pt>
    <dgm:pt modelId="{D3B97273-38B8-491D-BBFB-791B7916F90B}" type="pres">
      <dgm:prSet presAssocID="{A675D377-C491-45DA-B88C-CDF3A309417D}" presName="horz1" presStyleCnt="0"/>
      <dgm:spPr/>
    </dgm:pt>
    <dgm:pt modelId="{01348D2D-23B6-4B66-9691-0F3D513BFACB}" type="pres">
      <dgm:prSet presAssocID="{A675D377-C491-45DA-B88C-CDF3A309417D}" presName="tx1" presStyleLbl="revTx" presStyleIdx="10" presStyleCnt="12"/>
      <dgm:spPr/>
    </dgm:pt>
    <dgm:pt modelId="{75B7E86A-F988-4064-B7D8-5E64A40185BE}" type="pres">
      <dgm:prSet presAssocID="{A675D377-C491-45DA-B88C-CDF3A309417D}" presName="vert1" presStyleCnt="0"/>
      <dgm:spPr/>
    </dgm:pt>
    <dgm:pt modelId="{0D72036F-5083-4FBB-9D0F-AE787336B157}" type="pres">
      <dgm:prSet presAssocID="{C7162945-D6ED-4A5E-8D14-132BC24E5C5B}" presName="thickLine" presStyleLbl="alignNode1" presStyleIdx="11" presStyleCnt="12"/>
      <dgm:spPr/>
    </dgm:pt>
    <dgm:pt modelId="{63068C17-AF24-45B1-8831-025EC5AFE980}" type="pres">
      <dgm:prSet presAssocID="{C7162945-D6ED-4A5E-8D14-132BC24E5C5B}" presName="horz1" presStyleCnt="0"/>
      <dgm:spPr/>
    </dgm:pt>
    <dgm:pt modelId="{B79A8175-2ED0-4DDC-BFE5-3FE955C587B9}" type="pres">
      <dgm:prSet presAssocID="{C7162945-D6ED-4A5E-8D14-132BC24E5C5B}" presName="tx1" presStyleLbl="revTx" presStyleIdx="11" presStyleCnt="12"/>
      <dgm:spPr/>
    </dgm:pt>
    <dgm:pt modelId="{8A63764C-58B0-4275-B871-700D9BC533D4}" type="pres">
      <dgm:prSet presAssocID="{C7162945-D6ED-4A5E-8D14-132BC24E5C5B}" presName="vert1" presStyleCnt="0"/>
      <dgm:spPr/>
    </dgm:pt>
  </dgm:ptLst>
  <dgm:cxnLst>
    <dgm:cxn modelId="{7CABC014-CA4C-44D2-9204-90794071A444}" srcId="{87EAB2FB-8794-4C4B-82C4-3009002F9546}" destId="{244A0136-E875-4F0B-B741-DD9F9ED90495}" srcOrd="0" destOrd="0" parTransId="{404C22F7-697B-4101-8E3D-95BF4D96F662}" sibTransId="{17708923-F40C-41FB-9285-4AC75E8C8E2F}"/>
    <dgm:cxn modelId="{C520561E-8B5A-41D0-8A1D-FBEAA15DCFE5}" type="presOf" srcId="{A675D377-C491-45DA-B88C-CDF3A309417D}" destId="{01348D2D-23B6-4B66-9691-0F3D513BFACB}" srcOrd="0" destOrd="0" presId="urn:microsoft.com/office/officeart/2008/layout/LinedList"/>
    <dgm:cxn modelId="{2E15552A-B7B9-4670-8EC2-4408A24AAA85}" srcId="{87EAB2FB-8794-4C4B-82C4-3009002F9546}" destId="{A675D377-C491-45DA-B88C-CDF3A309417D}" srcOrd="10" destOrd="0" parTransId="{167530C4-6726-4BEC-AB2E-123213CB5DB5}" sibTransId="{1EA30F85-3B6C-48CB-909F-9F0BAE2403FB}"/>
    <dgm:cxn modelId="{7577252E-1992-46DF-A82B-C004813643B2}" srcId="{87EAB2FB-8794-4C4B-82C4-3009002F9546}" destId="{7E26D71C-FC38-453D-B1AC-97CAC747A00F}" srcOrd="7" destOrd="0" parTransId="{852D5937-0FFF-4988-9582-3D3A19BEC307}" sibTransId="{2FFA52A4-D2D1-4F56-85EC-535028C40CA2}"/>
    <dgm:cxn modelId="{7B5AD864-5666-47FE-B885-82BDABC6A59B}" type="presOf" srcId="{6073646D-1C04-4119-8116-D523625C1217}" destId="{8690C78F-E78D-4A06-A632-7610D77F46AE}" srcOrd="0" destOrd="0" presId="urn:microsoft.com/office/officeart/2008/layout/LinedList"/>
    <dgm:cxn modelId="{FBB90A48-AF41-406C-BD24-F99251E051EB}" type="presOf" srcId="{7E26D71C-FC38-453D-B1AC-97CAC747A00F}" destId="{21BFDE19-52F1-4030-A603-89F69603C403}" srcOrd="0" destOrd="0" presId="urn:microsoft.com/office/officeart/2008/layout/LinedList"/>
    <dgm:cxn modelId="{D101CB6E-A3C3-4C2F-899C-5816AAF36B7F}" srcId="{87EAB2FB-8794-4C4B-82C4-3009002F9546}" destId="{4BB45C26-C14E-4C0A-83C0-0C29255B4774}" srcOrd="4" destOrd="0" parTransId="{94DFF66E-20F9-4B62-A336-965ED68D8AD6}" sibTransId="{D00710E4-4B2A-4DDF-B68F-6B2A93615336}"/>
    <dgm:cxn modelId="{154F6355-29B7-458F-AE85-20EEB59E9719}" srcId="{87EAB2FB-8794-4C4B-82C4-3009002F9546}" destId="{7A592B7A-5DEB-4E9D-A89C-F783C8FA8343}" srcOrd="2" destOrd="0" parTransId="{3D881162-D516-4E65-A94B-C0F5C0877A2C}" sibTransId="{D5587FF5-5360-4914-862B-D1BB0A910BDF}"/>
    <dgm:cxn modelId="{DA36F379-B1B2-4CE8-A0E4-9AA209A211AC}" srcId="{87EAB2FB-8794-4C4B-82C4-3009002F9546}" destId="{2EE744E7-90BB-4989-B598-79DD711E4F97}" srcOrd="1" destOrd="0" parTransId="{15B1F3A3-331A-46CF-BC30-6786976C9B16}" sibTransId="{183C6A59-227D-4299-A629-2F69579820F3}"/>
    <dgm:cxn modelId="{5D76E381-DABB-4E8D-852A-22F7B44B122F}" type="presOf" srcId="{87EAB2FB-8794-4C4B-82C4-3009002F9546}" destId="{7BFD4E6A-6EBA-4B26-B829-D71FF399D1B8}" srcOrd="0" destOrd="0" presId="urn:microsoft.com/office/officeart/2008/layout/LinedList"/>
    <dgm:cxn modelId="{19491488-FB89-40DE-B6A9-B8480C1151F7}" type="presOf" srcId="{7A592B7A-5DEB-4E9D-A89C-F783C8FA8343}" destId="{1C0CCDA5-6D3D-4CE1-82A6-6D5D8BA2D231}" srcOrd="0" destOrd="0" presId="urn:microsoft.com/office/officeart/2008/layout/LinedList"/>
    <dgm:cxn modelId="{1149CC95-35BA-42C7-97BD-81D0E047C82C}" srcId="{87EAB2FB-8794-4C4B-82C4-3009002F9546}" destId="{C7162945-D6ED-4A5E-8D14-132BC24E5C5B}" srcOrd="11" destOrd="0" parTransId="{F40CB9E8-3A94-4D2A-AD08-7F9410533516}" sibTransId="{A6D97108-BF56-4884-AF77-47480273CE3C}"/>
    <dgm:cxn modelId="{A09BE29A-7574-43C8-9543-0EEF8EF65B0B}" type="presOf" srcId="{C7162945-D6ED-4A5E-8D14-132BC24E5C5B}" destId="{B79A8175-2ED0-4DDC-BFE5-3FE955C587B9}" srcOrd="0" destOrd="0" presId="urn:microsoft.com/office/officeart/2008/layout/LinedList"/>
    <dgm:cxn modelId="{3850AB9D-F769-4A81-A42D-64F204FEEEA0}" srcId="{87EAB2FB-8794-4C4B-82C4-3009002F9546}" destId="{6073646D-1C04-4119-8116-D523625C1217}" srcOrd="8" destOrd="0" parTransId="{95E0AB89-4C12-49F4-85B1-670AD45DCABF}" sibTransId="{A22BFE1C-A34D-44A2-A8B5-2CDC9BA9ACA7}"/>
    <dgm:cxn modelId="{B1F844AD-752B-4091-AD8B-E84ABFD17DDF}" srcId="{87EAB2FB-8794-4C4B-82C4-3009002F9546}" destId="{E51FC01A-D1D9-4A1F-BC44-4DAAC7700504}" srcOrd="3" destOrd="0" parTransId="{84758B60-73DB-4000-9305-54687E126870}" sibTransId="{635975D0-425E-4D82-BEB4-2484C27506FA}"/>
    <dgm:cxn modelId="{52FF3DC1-B2F9-464A-ABB8-5269F7C5FB7B}" type="presOf" srcId="{4BB45C26-C14E-4C0A-83C0-0C29255B4774}" destId="{CD63E3DC-CA41-467A-9C8F-C22D4C558EA1}" srcOrd="0" destOrd="0" presId="urn:microsoft.com/office/officeart/2008/layout/LinedList"/>
    <dgm:cxn modelId="{E3B73BC8-BC37-4A23-BA32-F9B9F2E432A0}" type="presOf" srcId="{9CAB51BC-3CE0-4513-AEBF-B35435AE9CB2}" destId="{6C495F2C-8EBF-4F7B-BBC4-E48625FC470D}" srcOrd="0" destOrd="0" presId="urn:microsoft.com/office/officeart/2008/layout/LinedList"/>
    <dgm:cxn modelId="{FB7CF4CF-A541-4090-8F4B-22A115389C0F}" type="presOf" srcId="{2EE744E7-90BB-4989-B598-79DD711E4F97}" destId="{27708C64-A244-4239-AAAD-D73DE243BE77}" srcOrd="0" destOrd="0" presId="urn:microsoft.com/office/officeart/2008/layout/LinedList"/>
    <dgm:cxn modelId="{02F1CAD1-4E2C-4009-84E0-2830135A109D}" type="presOf" srcId="{E51FC01A-D1D9-4A1F-BC44-4DAAC7700504}" destId="{1E067C6C-51DE-4C0F-8D0F-62B4E9031F4C}" srcOrd="0" destOrd="0" presId="urn:microsoft.com/office/officeart/2008/layout/LinedList"/>
    <dgm:cxn modelId="{1989E1D5-3E4B-448D-8FC6-B837B89F063E}" srcId="{87EAB2FB-8794-4C4B-82C4-3009002F9546}" destId="{9CAB51BC-3CE0-4513-AEBF-B35435AE9CB2}" srcOrd="6" destOrd="0" parTransId="{13BC2716-3835-482D-B4E6-8B07E596EE51}" sibTransId="{EB3FEC58-159D-4973-9407-B3C28820C91E}"/>
    <dgm:cxn modelId="{91208BD9-F086-4CC7-81E0-AF8106C1F0C7}" type="presOf" srcId="{AD7AFC59-088F-4C65-B59F-D79A447AC187}" destId="{0CFC575B-66B2-4F84-BE10-DA9E722F5010}" srcOrd="0" destOrd="0" presId="urn:microsoft.com/office/officeart/2008/layout/LinedList"/>
    <dgm:cxn modelId="{B545DCDB-BBF6-4787-8BBA-6DC9435A429C}" type="presOf" srcId="{244A0136-E875-4F0B-B741-DD9F9ED90495}" destId="{BCABCAB1-6023-4583-9850-4E3CF403F0FF}" srcOrd="0" destOrd="0" presId="urn:microsoft.com/office/officeart/2008/layout/LinedList"/>
    <dgm:cxn modelId="{112A6CEE-C54B-4BAC-B957-E1B456FA77AC}" srcId="{87EAB2FB-8794-4C4B-82C4-3009002F9546}" destId="{AD7AFC59-088F-4C65-B59F-D79A447AC187}" srcOrd="5" destOrd="0" parTransId="{28239B46-9C68-4BA2-9DCB-50D33FC1BFD0}" sibTransId="{0DEA9339-B396-4B69-ACF6-005E6EC092D8}"/>
    <dgm:cxn modelId="{33282CF5-DC36-4E24-9FD9-EAE3643C63A7}" srcId="{87EAB2FB-8794-4C4B-82C4-3009002F9546}" destId="{E32DBC89-42A1-496D-B92E-DA32062656D0}" srcOrd="9" destOrd="0" parTransId="{05076ECA-CCA4-4C65-A51E-0A82BFA8E1D3}" sibTransId="{B552885E-9680-4776-BD9E-8E8C666DDE6C}"/>
    <dgm:cxn modelId="{CE2170FE-ACB0-4207-A8CE-CEC62F72D99A}" type="presOf" srcId="{E32DBC89-42A1-496D-B92E-DA32062656D0}" destId="{6746D6A9-932F-43A6-8B0A-1CE7E064AA5E}" srcOrd="0" destOrd="0" presId="urn:microsoft.com/office/officeart/2008/layout/LinedList"/>
    <dgm:cxn modelId="{5CE19F73-80F9-4996-A65A-BCF3577464B3}" type="presParOf" srcId="{7BFD4E6A-6EBA-4B26-B829-D71FF399D1B8}" destId="{F0A2BB02-F576-4C12-8E24-D00FE9A68149}" srcOrd="0" destOrd="0" presId="urn:microsoft.com/office/officeart/2008/layout/LinedList"/>
    <dgm:cxn modelId="{CF9B8697-5BBB-487C-8386-1B279E9DF2BE}" type="presParOf" srcId="{7BFD4E6A-6EBA-4B26-B829-D71FF399D1B8}" destId="{E2402FD0-F91F-4182-9BF0-05CABF73A217}" srcOrd="1" destOrd="0" presId="urn:microsoft.com/office/officeart/2008/layout/LinedList"/>
    <dgm:cxn modelId="{4DA15735-4B31-4380-9D7B-A38B6A8F724F}" type="presParOf" srcId="{E2402FD0-F91F-4182-9BF0-05CABF73A217}" destId="{BCABCAB1-6023-4583-9850-4E3CF403F0FF}" srcOrd="0" destOrd="0" presId="urn:microsoft.com/office/officeart/2008/layout/LinedList"/>
    <dgm:cxn modelId="{4C870109-D5F7-44EB-A7CC-FF3648CCB161}" type="presParOf" srcId="{E2402FD0-F91F-4182-9BF0-05CABF73A217}" destId="{C964127C-E0F4-4857-8EEB-484B89863BCB}" srcOrd="1" destOrd="0" presId="urn:microsoft.com/office/officeart/2008/layout/LinedList"/>
    <dgm:cxn modelId="{E76EDEC6-6ED7-44DF-AA41-E29E3A88930D}" type="presParOf" srcId="{7BFD4E6A-6EBA-4B26-B829-D71FF399D1B8}" destId="{5AC661BC-DE71-45B2-8EDE-E55F2D00399F}" srcOrd="2" destOrd="0" presId="urn:microsoft.com/office/officeart/2008/layout/LinedList"/>
    <dgm:cxn modelId="{887A10E6-0D08-4B52-A2F3-7037BE39F7BD}" type="presParOf" srcId="{7BFD4E6A-6EBA-4B26-B829-D71FF399D1B8}" destId="{736F74CB-6A1E-4489-B1D8-C1D37762DE03}" srcOrd="3" destOrd="0" presId="urn:microsoft.com/office/officeart/2008/layout/LinedList"/>
    <dgm:cxn modelId="{FB42D568-3C6D-4855-B8A4-37E5790D04CC}" type="presParOf" srcId="{736F74CB-6A1E-4489-B1D8-C1D37762DE03}" destId="{27708C64-A244-4239-AAAD-D73DE243BE77}" srcOrd="0" destOrd="0" presId="urn:microsoft.com/office/officeart/2008/layout/LinedList"/>
    <dgm:cxn modelId="{DB30A182-0225-4016-A50F-3B964270D477}" type="presParOf" srcId="{736F74CB-6A1E-4489-B1D8-C1D37762DE03}" destId="{C92C6998-9997-42E2-BAFE-11AED40A314D}" srcOrd="1" destOrd="0" presId="urn:microsoft.com/office/officeart/2008/layout/LinedList"/>
    <dgm:cxn modelId="{B74CC05B-40D8-4A87-9F0D-4367DB33B504}" type="presParOf" srcId="{7BFD4E6A-6EBA-4B26-B829-D71FF399D1B8}" destId="{6FDC6C6E-232D-45FD-9009-FBC7B717A600}" srcOrd="4" destOrd="0" presId="urn:microsoft.com/office/officeart/2008/layout/LinedList"/>
    <dgm:cxn modelId="{2E558F5A-099F-4040-85A8-A2ABB6C63BB9}" type="presParOf" srcId="{7BFD4E6A-6EBA-4B26-B829-D71FF399D1B8}" destId="{D2ED9629-9E0C-4CE6-B87D-402A05E5A6C6}" srcOrd="5" destOrd="0" presId="urn:microsoft.com/office/officeart/2008/layout/LinedList"/>
    <dgm:cxn modelId="{AC387A5E-350B-459E-84B5-F7B4FEB6B487}" type="presParOf" srcId="{D2ED9629-9E0C-4CE6-B87D-402A05E5A6C6}" destId="{1C0CCDA5-6D3D-4CE1-82A6-6D5D8BA2D231}" srcOrd="0" destOrd="0" presId="urn:microsoft.com/office/officeart/2008/layout/LinedList"/>
    <dgm:cxn modelId="{089CDA46-E5FE-41C4-BB28-8115808BD621}" type="presParOf" srcId="{D2ED9629-9E0C-4CE6-B87D-402A05E5A6C6}" destId="{C966A7A7-1C9B-417B-8395-9E4486AD5461}" srcOrd="1" destOrd="0" presId="urn:microsoft.com/office/officeart/2008/layout/LinedList"/>
    <dgm:cxn modelId="{7EB003DD-4634-4743-A0C9-D3682C9890F9}" type="presParOf" srcId="{7BFD4E6A-6EBA-4B26-B829-D71FF399D1B8}" destId="{971C4072-87C7-4B7F-B17D-4FD956D82DCE}" srcOrd="6" destOrd="0" presId="urn:microsoft.com/office/officeart/2008/layout/LinedList"/>
    <dgm:cxn modelId="{65D2CDAF-EA2A-4D87-AB40-004B219A2A0E}" type="presParOf" srcId="{7BFD4E6A-6EBA-4B26-B829-D71FF399D1B8}" destId="{49DDB39B-A0AF-4CD4-9F06-0847B7C73496}" srcOrd="7" destOrd="0" presId="urn:microsoft.com/office/officeart/2008/layout/LinedList"/>
    <dgm:cxn modelId="{58F8EBBF-D40C-402B-9B2C-46C65E1128F1}" type="presParOf" srcId="{49DDB39B-A0AF-4CD4-9F06-0847B7C73496}" destId="{1E067C6C-51DE-4C0F-8D0F-62B4E9031F4C}" srcOrd="0" destOrd="0" presId="urn:microsoft.com/office/officeart/2008/layout/LinedList"/>
    <dgm:cxn modelId="{D0C5DC86-3B7C-4A65-9DA4-30B049DEC735}" type="presParOf" srcId="{49DDB39B-A0AF-4CD4-9F06-0847B7C73496}" destId="{D9415B26-47E2-4E02-A156-2FA97C172B0F}" srcOrd="1" destOrd="0" presId="urn:microsoft.com/office/officeart/2008/layout/LinedList"/>
    <dgm:cxn modelId="{E79124F1-91EC-4890-820E-718EE45E9010}" type="presParOf" srcId="{7BFD4E6A-6EBA-4B26-B829-D71FF399D1B8}" destId="{7EA1F1EA-D7D0-43B6-B63D-FB11B4B4219B}" srcOrd="8" destOrd="0" presId="urn:microsoft.com/office/officeart/2008/layout/LinedList"/>
    <dgm:cxn modelId="{FF653FF3-8C13-44FB-86FF-2BC430EE7E32}" type="presParOf" srcId="{7BFD4E6A-6EBA-4B26-B829-D71FF399D1B8}" destId="{68F7E99B-AAA2-4094-A90F-EF00EB48A285}" srcOrd="9" destOrd="0" presId="urn:microsoft.com/office/officeart/2008/layout/LinedList"/>
    <dgm:cxn modelId="{D82ECD15-DA4E-4133-B632-B5C44E9B45AC}" type="presParOf" srcId="{68F7E99B-AAA2-4094-A90F-EF00EB48A285}" destId="{CD63E3DC-CA41-467A-9C8F-C22D4C558EA1}" srcOrd="0" destOrd="0" presId="urn:microsoft.com/office/officeart/2008/layout/LinedList"/>
    <dgm:cxn modelId="{96F20100-ECD9-4A66-A717-C1E0CA1CC7AA}" type="presParOf" srcId="{68F7E99B-AAA2-4094-A90F-EF00EB48A285}" destId="{B5A6FA4E-69A3-4925-A0CC-F5064113B76C}" srcOrd="1" destOrd="0" presId="urn:microsoft.com/office/officeart/2008/layout/LinedList"/>
    <dgm:cxn modelId="{E36DC4C7-A170-459C-B894-3C7273FDC5B6}" type="presParOf" srcId="{7BFD4E6A-6EBA-4B26-B829-D71FF399D1B8}" destId="{28898223-7DEE-4B85-805E-8159F4892B37}" srcOrd="10" destOrd="0" presId="urn:microsoft.com/office/officeart/2008/layout/LinedList"/>
    <dgm:cxn modelId="{B2985B55-E2CC-405F-BBA2-2EB76EF22D4F}" type="presParOf" srcId="{7BFD4E6A-6EBA-4B26-B829-D71FF399D1B8}" destId="{AF2E6742-D301-4CCA-A160-73E0EDD0082A}" srcOrd="11" destOrd="0" presId="urn:microsoft.com/office/officeart/2008/layout/LinedList"/>
    <dgm:cxn modelId="{B28F8CAE-9004-4881-A6A2-BF7F720E0597}" type="presParOf" srcId="{AF2E6742-D301-4CCA-A160-73E0EDD0082A}" destId="{0CFC575B-66B2-4F84-BE10-DA9E722F5010}" srcOrd="0" destOrd="0" presId="urn:microsoft.com/office/officeart/2008/layout/LinedList"/>
    <dgm:cxn modelId="{5DBC1FB5-67F1-43AA-AE14-B0D6C6AD687F}" type="presParOf" srcId="{AF2E6742-D301-4CCA-A160-73E0EDD0082A}" destId="{D03ACD23-65A0-47B3-97A6-93793B5A499A}" srcOrd="1" destOrd="0" presId="urn:microsoft.com/office/officeart/2008/layout/LinedList"/>
    <dgm:cxn modelId="{80690E51-972F-4D2F-BC77-3E8C82BE9FCE}" type="presParOf" srcId="{7BFD4E6A-6EBA-4B26-B829-D71FF399D1B8}" destId="{1D04DD80-35EE-479A-BD0B-C185644A0E69}" srcOrd="12" destOrd="0" presId="urn:microsoft.com/office/officeart/2008/layout/LinedList"/>
    <dgm:cxn modelId="{C835C3B4-DDDD-4673-849D-A7E3329BAD78}" type="presParOf" srcId="{7BFD4E6A-6EBA-4B26-B829-D71FF399D1B8}" destId="{17764736-8E4E-4103-AC41-652C80B4BC7A}" srcOrd="13" destOrd="0" presId="urn:microsoft.com/office/officeart/2008/layout/LinedList"/>
    <dgm:cxn modelId="{8EF71020-DEC2-4407-8B3F-1A8C6E12669A}" type="presParOf" srcId="{17764736-8E4E-4103-AC41-652C80B4BC7A}" destId="{6C495F2C-8EBF-4F7B-BBC4-E48625FC470D}" srcOrd="0" destOrd="0" presId="urn:microsoft.com/office/officeart/2008/layout/LinedList"/>
    <dgm:cxn modelId="{F43F30EE-83CA-445C-B745-FF622FD38F10}" type="presParOf" srcId="{17764736-8E4E-4103-AC41-652C80B4BC7A}" destId="{07D11D47-CEB9-45EC-BA1A-3072DBFBFB3B}" srcOrd="1" destOrd="0" presId="urn:microsoft.com/office/officeart/2008/layout/LinedList"/>
    <dgm:cxn modelId="{CC881D53-1E4B-4F85-B705-BA443B191291}" type="presParOf" srcId="{7BFD4E6A-6EBA-4B26-B829-D71FF399D1B8}" destId="{B6D33797-28EA-48D2-8654-B82F83ACC533}" srcOrd="14" destOrd="0" presId="urn:microsoft.com/office/officeart/2008/layout/LinedList"/>
    <dgm:cxn modelId="{D0D7A4B7-33F1-4D06-A64A-0617C336301B}" type="presParOf" srcId="{7BFD4E6A-6EBA-4B26-B829-D71FF399D1B8}" destId="{3FA5B286-6A5F-4791-A19A-90D7F657AFE6}" srcOrd="15" destOrd="0" presId="urn:microsoft.com/office/officeart/2008/layout/LinedList"/>
    <dgm:cxn modelId="{A5213B3C-EC3C-41AC-9CB9-72F44E8A59BF}" type="presParOf" srcId="{3FA5B286-6A5F-4791-A19A-90D7F657AFE6}" destId="{21BFDE19-52F1-4030-A603-89F69603C403}" srcOrd="0" destOrd="0" presId="urn:microsoft.com/office/officeart/2008/layout/LinedList"/>
    <dgm:cxn modelId="{FBCE916A-0F0A-442C-98D5-D35923ABED27}" type="presParOf" srcId="{3FA5B286-6A5F-4791-A19A-90D7F657AFE6}" destId="{810E9AAD-FEE9-49BE-BC2D-1B36B5B5856F}" srcOrd="1" destOrd="0" presId="urn:microsoft.com/office/officeart/2008/layout/LinedList"/>
    <dgm:cxn modelId="{AEC41B5E-6903-483C-8FE7-B8C139635550}" type="presParOf" srcId="{7BFD4E6A-6EBA-4B26-B829-D71FF399D1B8}" destId="{6B4E3CD1-4FDE-4960-B29E-6469D8391BC2}" srcOrd="16" destOrd="0" presId="urn:microsoft.com/office/officeart/2008/layout/LinedList"/>
    <dgm:cxn modelId="{DBB51F89-315A-4D3E-9CC7-2E8F9032FA3B}" type="presParOf" srcId="{7BFD4E6A-6EBA-4B26-B829-D71FF399D1B8}" destId="{96EE5F7C-5661-4C44-B7C3-2A9E28632D31}" srcOrd="17" destOrd="0" presId="urn:microsoft.com/office/officeart/2008/layout/LinedList"/>
    <dgm:cxn modelId="{A3B71B69-E177-42A2-A8F9-F35D564CD9A2}" type="presParOf" srcId="{96EE5F7C-5661-4C44-B7C3-2A9E28632D31}" destId="{8690C78F-E78D-4A06-A632-7610D77F46AE}" srcOrd="0" destOrd="0" presId="urn:microsoft.com/office/officeart/2008/layout/LinedList"/>
    <dgm:cxn modelId="{A8FCED72-0145-4BDD-AB49-75FD570EBA07}" type="presParOf" srcId="{96EE5F7C-5661-4C44-B7C3-2A9E28632D31}" destId="{48F12BD2-225B-4914-AC64-332B42B2B87B}" srcOrd="1" destOrd="0" presId="urn:microsoft.com/office/officeart/2008/layout/LinedList"/>
    <dgm:cxn modelId="{B5396399-2501-41C3-BC06-6712E245247C}" type="presParOf" srcId="{7BFD4E6A-6EBA-4B26-B829-D71FF399D1B8}" destId="{AE35251F-C7AA-49EC-8C4E-4C6150421660}" srcOrd="18" destOrd="0" presId="urn:microsoft.com/office/officeart/2008/layout/LinedList"/>
    <dgm:cxn modelId="{96B65A87-793E-473C-85CC-9BBA99CF6F29}" type="presParOf" srcId="{7BFD4E6A-6EBA-4B26-B829-D71FF399D1B8}" destId="{8670AF59-D8B2-4080-AF78-F411E5B790DB}" srcOrd="19" destOrd="0" presId="urn:microsoft.com/office/officeart/2008/layout/LinedList"/>
    <dgm:cxn modelId="{A10DD3E0-04E5-4E61-A479-D2F67AC6963D}" type="presParOf" srcId="{8670AF59-D8B2-4080-AF78-F411E5B790DB}" destId="{6746D6A9-932F-43A6-8B0A-1CE7E064AA5E}" srcOrd="0" destOrd="0" presId="urn:microsoft.com/office/officeart/2008/layout/LinedList"/>
    <dgm:cxn modelId="{D9F8BC14-45EA-4686-83FF-B216BFC6DC8D}" type="presParOf" srcId="{8670AF59-D8B2-4080-AF78-F411E5B790DB}" destId="{C715E098-0490-4421-A8A9-D9B658D49A74}" srcOrd="1" destOrd="0" presId="urn:microsoft.com/office/officeart/2008/layout/LinedList"/>
    <dgm:cxn modelId="{39580FEB-F0EE-41FA-85C3-07EC925FFA12}" type="presParOf" srcId="{7BFD4E6A-6EBA-4B26-B829-D71FF399D1B8}" destId="{4622F854-BDAC-4DBA-A412-D39CDC1073CC}" srcOrd="20" destOrd="0" presId="urn:microsoft.com/office/officeart/2008/layout/LinedList"/>
    <dgm:cxn modelId="{0566D584-87E7-40D4-B1EE-B25F96D12312}" type="presParOf" srcId="{7BFD4E6A-6EBA-4B26-B829-D71FF399D1B8}" destId="{D3B97273-38B8-491D-BBFB-791B7916F90B}" srcOrd="21" destOrd="0" presId="urn:microsoft.com/office/officeart/2008/layout/LinedList"/>
    <dgm:cxn modelId="{F5C7893E-9CC3-4084-A74B-ADA920BBBC31}" type="presParOf" srcId="{D3B97273-38B8-491D-BBFB-791B7916F90B}" destId="{01348D2D-23B6-4B66-9691-0F3D513BFACB}" srcOrd="0" destOrd="0" presId="urn:microsoft.com/office/officeart/2008/layout/LinedList"/>
    <dgm:cxn modelId="{F88B9C8F-88ED-49CB-9F84-5E5E0CA746CE}" type="presParOf" srcId="{D3B97273-38B8-491D-BBFB-791B7916F90B}" destId="{75B7E86A-F988-4064-B7D8-5E64A40185BE}" srcOrd="1" destOrd="0" presId="urn:microsoft.com/office/officeart/2008/layout/LinedList"/>
    <dgm:cxn modelId="{FE91ED1E-2C03-42AF-9ADB-9B7FDB808498}" type="presParOf" srcId="{7BFD4E6A-6EBA-4B26-B829-D71FF399D1B8}" destId="{0D72036F-5083-4FBB-9D0F-AE787336B157}" srcOrd="22" destOrd="0" presId="urn:microsoft.com/office/officeart/2008/layout/LinedList"/>
    <dgm:cxn modelId="{D38C2D04-45A8-42FE-BED7-C5C1F4438AC8}" type="presParOf" srcId="{7BFD4E6A-6EBA-4B26-B829-D71FF399D1B8}" destId="{63068C17-AF24-45B1-8831-025EC5AFE980}" srcOrd="23" destOrd="0" presId="urn:microsoft.com/office/officeart/2008/layout/LinedList"/>
    <dgm:cxn modelId="{3B3EAD33-4391-41DC-A7E5-2CFD609DC6FA}" type="presParOf" srcId="{63068C17-AF24-45B1-8831-025EC5AFE980}" destId="{B79A8175-2ED0-4DDC-BFE5-3FE955C587B9}" srcOrd="0" destOrd="0" presId="urn:microsoft.com/office/officeart/2008/layout/LinedList"/>
    <dgm:cxn modelId="{BA5B3395-87DC-4143-8A4D-6E2FBDBDBB5C}" type="presParOf" srcId="{63068C17-AF24-45B1-8831-025EC5AFE980}" destId="{8A63764C-58B0-4275-B871-700D9BC533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BB02-F576-4C12-8E24-D00FE9A68149}">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BCAB1-6023-4583-9850-4E3CF403F0FF}">
      <dsp:nvSpPr>
        <dsp:cNvPr id="0" name=""/>
        <dsp:cNvSpPr/>
      </dsp:nvSpPr>
      <dsp:spPr>
        <a:xfrm>
          <a:off x="0" y="2124"/>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Country			75th percentile		Top 25 percentile</a:t>
          </a:r>
          <a:endParaRPr lang="en-US" sz="2800" b="1" kern="1200" dirty="0"/>
        </a:p>
      </dsp:txBody>
      <dsp:txXfrm>
        <a:off x="0" y="2124"/>
        <a:ext cx="10515600" cy="362257"/>
      </dsp:txXfrm>
    </dsp:sp>
    <dsp:sp modelId="{5AC661BC-DE71-45B2-8EDE-E55F2D00399F}">
      <dsp:nvSpPr>
        <dsp:cNvPr id="0" name=""/>
        <dsp:cNvSpPr/>
      </dsp:nvSpPr>
      <dsp:spPr>
        <a:xfrm>
          <a:off x="0" y="364382"/>
          <a:ext cx="10515600"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08C64-A244-4239-AAAD-D73DE243BE77}">
      <dsp:nvSpPr>
        <dsp:cNvPr id="0" name=""/>
        <dsp:cNvSpPr/>
      </dsp:nvSpPr>
      <dsp:spPr>
        <a:xfrm>
          <a:off x="0" y="364382"/>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Norway			3 terms			4 to 9 terms</a:t>
          </a:r>
          <a:endParaRPr lang="en-US" sz="2800" kern="1200" dirty="0"/>
        </a:p>
      </dsp:txBody>
      <dsp:txXfrm>
        <a:off x="0" y="364382"/>
        <a:ext cx="10515600" cy="362257"/>
      </dsp:txXfrm>
    </dsp:sp>
    <dsp:sp modelId="{6FDC6C6E-232D-45FD-9009-FBC7B717A600}">
      <dsp:nvSpPr>
        <dsp:cNvPr id="0" name=""/>
        <dsp:cNvSpPr/>
      </dsp:nvSpPr>
      <dsp:spPr>
        <a:xfrm>
          <a:off x="0" y="726639"/>
          <a:ext cx="10515600"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CCDA5-6D3D-4CE1-82A6-6D5D8BA2D231}">
      <dsp:nvSpPr>
        <dsp:cNvPr id="0" name=""/>
        <dsp:cNvSpPr/>
      </dsp:nvSpPr>
      <dsp:spPr>
        <a:xfrm>
          <a:off x="0" y="726639"/>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UK			5 terms			6 to 13 terms</a:t>
          </a:r>
          <a:endParaRPr lang="en-US" sz="2800" kern="1200" dirty="0"/>
        </a:p>
      </dsp:txBody>
      <dsp:txXfrm>
        <a:off x="0" y="726639"/>
        <a:ext cx="10515600" cy="362257"/>
      </dsp:txXfrm>
    </dsp:sp>
    <dsp:sp modelId="{971C4072-87C7-4B7F-B17D-4FD956D82DCE}">
      <dsp:nvSpPr>
        <dsp:cNvPr id="0" name=""/>
        <dsp:cNvSpPr/>
      </dsp:nvSpPr>
      <dsp:spPr>
        <a:xfrm>
          <a:off x="0" y="1088896"/>
          <a:ext cx="10515600"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67C6C-51DE-4C0F-8D0F-62B4E9031F4C}">
      <dsp:nvSpPr>
        <dsp:cNvPr id="0" name=""/>
        <dsp:cNvSpPr/>
      </dsp:nvSpPr>
      <dsp:spPr>
        <a:xfrm>
          <a:off x="0" y="1088896"/>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Austria			4 terms			5 to 10 terms</a:t>
          </a:r>
          <a:endParaRPr lang="en-US" sz="2800" kern="1200" dirty="0"/>
        </a:p>
      </dsp:txBody>
      <dsp:txXfrm>
        <a:off x="0" y="1088896"/>
        <a:ext cx="10515600" cy="362257"/>
      </dsp:txXfrm>
    </dsp:sp>
    <dsp:sp modelId="{7EA1F1EA-D7D0-43B6-B63D-FB11B4B4219B}">
      <dsp:nvSpPr>
        <dsp:cNvPr id="0" name=""/>
        <dsp:cNvSpPr/>
      </dsp:nvSpPr>
      <dsp:spPr>
        <a:xfrm>
          <a:off x="0" y="1451154"/>
          <a:ext cx="10515600"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3E3DC-CA41-467A-9C8F-C22D4C558EA1}">
      <dsp:nvSpPr>
        <dsp:cNvPr id="0" name=""/>
        <dsp:cNvSpPr/>
      </dsp:nvSpPr>
      <dsp:spPr>
        <a:xfrm>
          <a:off x="0" y="1451154"/>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Canada			4 terms			5 to 11 terms</a:t>
          </a:r>
          <a:endParaRPr lang="en-US" sz="2800" kern="1200" dirty="0"/>
        </a:p>
      </dsp:txBody>
      <dsp:txXfrm>
        <a:off x="0" y="1451154"/>
        <a:ext cx="10515600" cy="362257"/>
      </dsp:txXfrm>
    </dsp:sp>
    <dsp:sp modelId="{28898223-7DEE-4B85-805E-8159F4892B37}">
      <dsp:nvSpPr>
        <dsp:cNvPr id="0" name=""/>
        <dsp:cNvSpPr/>
      </dsp:nvSpPr>
      <dsp:spPr>
        <a:xfrm>
          <a:off x="0" y="1813411"/>
          <a:ext cx="10515600"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C575B-66B2-4F84-BE10-DA9E722F5010}">
      <dsp:nvSpPr>
        <dsp:cNvPr id="0" name=""/>
        <dsp:cNvSpPr/>
      </dsp:nvSpPr>
      <dsp:spPr>
        <a:xfrm>
          <a:off x="0" y="1813411"/>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Spain			3 terms			4 to 10 terms</a:t>
          </a:r>
          <a:endParaRPr lang="en-US" sz="2800" kern="1200" dirty="0"/>
        </a:p>
      </dsp:txBody>
      <dsp:txXfrm>
        <a:off x="0" y="1813411"/>
        <a:ext cx="10515600" cy="362257"/>
      </dsp:txXfrm>
    </dsp:sp>
    <dsp:sp modelId="{1D04DD80-35EE-479A-BD0B-C185644A0E69}">
      <dsp:nvSpPr>
        <dsp:cNvPr id="0" name=""/>
        <dsp:cNvSpPr/>
      </dsp:nvSpPr>
      <dsp:spPr>
        <a:xfrm>
          <a:off x="0" y="2175669"/>
          <a:ext cx="10515600"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95F2C-8EBF-4F7B-BBC4-E48625FC470D}">
      <dsp:nvSpPr>
        <dsp:cNvPr id="0" name=""/>
        <dsp:cNvSpPr/>
      </dsp:nvSpPr>
      <dsp:spPr>
        <a:xfrm>
          <a:off x="0" y="2175669"/>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France			3 terms			4 to 11 terms</a:t>
          </a:r>
          <a:endParaRPr lang="en-US" sz="2800" kern="1200" dirty="0"/>
        </a:p>
      </dsp:txBody>
      <dsp:txXfrm>
        <a:off x="0" y="2175669"/>
        <a:ext cx="10515600" cy="362257"/>
      </dsp:txXfrm>
    </dsp:sp>
    <dsp:sp modelId="{B6D33797-28EA-48D2-8654-B82F83ACC533}">
      <dsp:nvSpPr>
        <dsp:cNvPr id="0" name=""/>
        <dsp:cNvSpPr/>
      </dsp:nvSpPr>
      <dsp:spPr>
        <a:xfrm>
          <a:off x="0" y="2537926"/>
          <a:ext cx="10515600"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FDE19-52F1-4030-A603-89F69603C403}">
      <dsp:nvSpPr>
        <dsp:cNvPr id="0" name=""/>
        <dsp:cNvSpPr/>
      </dsp:nvSpPr>
      <dsp:spPr>
        <a:xfrm>
          <a:off x="0" y="2537926"/>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Ireland 			5 terms			6 to 13 terms</a:t>
          </a:r>
          <a:endParaRPr lang="en-US" sz="2800" kern="1200" dirty="0"/>
        </a:p>
      </dsp:txBody>
      <dsp:txXfrm>
        <a:off x="0" y="2537926"/>
        <a:ext cx="10515600" cy="362257"/>
      </dsp:txXfrm>
    </dsp:sp>
    <dsp:sp modelId="{6B4E3CD1-4FDE-4960-B29E-6469D8391BC2}">
      <dsp:nvSpPr>
        <dsp:cNvPr id="0" name=""/>
        <dsp:cNvSpPr/>
      </dsp:nvSpPr>
      <dsp:spPr>
        <a:xfrm>
          <a:off x="0" y="2900183"/>
          <a:ext cx="10515600"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0C78F-E78D-4A06-A632-7610D77F46AE}">
      <dsp:nvSpPr>
        <dsp:cNvPr id="0" name=""/>
        <dsp:cNvSpPr/>
      </dsp:nvSpPr>
      <dsp:spPr>
        <a:xfrm>
          <a:off x="0" y="2900183"/>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US			7 terms			8 to 27 terms</a:t>
          </a:r>
          <a:endParaRPr lang="en-US" sz="2800" kern="1200" dirty="0"/>
        </a:p>
      </dsp:txBody>
      <dsp:txXfrm>
        <a:off x="0" y="2900183"/>
        <a:ext cx="10515600" cy="362257"/>
      </dsp:txXfrm>
    </dsp:sp>
    <dsp:sp modelId="{AE35251F-C7AA-49EC-8C4E-4C6150421660}">
      <dsp:nvSpPr>
        <dsp:cNvPr id="0" name=""/>
        <dsp:cNvSpPr/>
      </dsp:nvSpPr>
      <dsp:spPr>
        <a:xfrm>
          <a:off x="0" y="3262441"/>
          <a:ext cx="10515600"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6D6A9-932F-43A6-8B0A-1CE7E064AA5E}">
      <dsp:nvSpPr>
        <dsp:cNvPr id="0" name=""/>
        <dsp:cNvSpPr/>
      </dsp:nvSpPr>
      <dsp:spPr>
        <a:xfrm>
          <a:off x="0" y="3262441"/>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Germany		4 terms			5 to 13 terms</a:t>
          </a:r>
          <a:endParaRPr lang="en-US" sz="2800" kern="1200" dirty="0"/>
        </a:p>
      </dsp:txBody>
      <dsp:txXfrm>
        <a:off x="0" y="3262441"/>
        <a:ext cx="10515600" cy="362257"/>
      </dsp:txXfrm>
    </dsp:sp>
    <dsp:sp modelId="{4622F854-BDAC-4DBA-A412-D39CDC1073CC}">
      <dsp:nvSpPr>
        <dsp:cNvPr id="0" name=""/>
        <dsp:cNvSpPr/>
      </dsp:nvSpPr>
      <dsp:spPr>
        <a:xfrm>
          <a:off x="0" y="3624698"/>
          <a:ext cx="10515600"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48D2D-23B6-4B66-9691-0F3D513BFACB}">
      <dsp:nvSpPr>
        <dsp:cNvPr id="0" name=""/>
        <dsp:cNvSpPr/>
      </dsp:nvSpPr>
      <dsp:spPr>
        <a:xfrm>
          <a:off x="0" y="3624698"/>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Czech Republic		2 terms			3 to 8 terms</a:t>
          </a:r>
          <a:endParaRPr lang="en-US" sz="2800" kern="1200" dirty="0"/>
        </a:p>
      </dsp:txBody>
      <dsp:txXfrm>
        <a:off x="0" y="3624698"/>
        <a:ext cx="10515600" cy="362257"/>
      </dsp:txXfrm>
    </dsp:sp>
    <dsp:sp modelId="{0D72036F-5083-4FBB-9D0F-AE787336B157}">
      <dsp:nvSpPr>
        <dsp:cNvPr id="0" name=""/>
        <dsp:cNvSpPr/>
      </dsp:nvSpPr>
      <dsp:spPr>
        <a:xfrm>
          <a:off x="0" y="3986955"/>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A8175-2ED0-4DDC-BFE5-3FE955C587B9}">
      <dsp:nvSpPr>
        <dsp:cNvPr id="0" name=""/>
        <dsp:cNvSpPr/>
      </dsp:nvSpPr>
      <dsp:spPr>
        <a:xfrm>
          <a:off x="0" y="3986955"/>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Overall (mean)		4 terms			More than 5 terms</a:t>
          </a:r>
        </a:p>
      </dsp:txBody>
      <dsp:txXfrm>
        <a:off x="0" y="3986955"/>
        <a:ext cx="10515600" cy="362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A98D0-1EB2-4334-9286-BF72759F4DAA}"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10A9D-8139-42D9-ABFA-05DE72E6A16A}" type="slidenum">
              <a:rPr lang="en-US" smtClean="0"/>
              <a:t>‹#›</a:t>
            </a:fld>
            <a:endParaRPr lang="en-US"/>
          </a:p>
        </p:txBody>
      </p:sp>
    </p:spTree>
    <p:extLst>
      <p:ext uri="{BB962C8B-B14F-4D97-AF65-F5344CB8AC3E}">
        <p14:creationId xmlns:p14="http://schemas.microsoft.com/office/powerpoint/2010/main" val="266758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28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1100" b="0" dirty="0" err="1">
                <a:latin typeface="Arial" panose="020B0604020202020204" pitchFamily="34" charset="0"/>
                <a:cs typeface="Arial" panose="020B0604020202020204" pitchFamily="34" charset="0"/>
              </a:rPr>
              <a:t>Digging</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into</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this</a:t>
            </a:r>
            <a:r>
              <a:rPr lang="nb-NO" sz="1100" b="0" dirty="0">
                <a:latin typeface="Arial" panose="020B0604020202020204" pitchFamily="34" charset="0"/>
                <a:cs typeface="Arial" panose="020B0604020202020204" pitchFamily="34" charset="0"/>
              </a:rPr>
              <a:t> argument </a:t>
            </a:r>
            <a:r>
              <a:rPr lang="nb-NO" sz="1100" b="0" dirty="0" err="1">
                <a:latin typeface="Arial" panose="020B0604020202020204" pitchFamily="34" charset="0"/>
                <a:cs typeface="Arial" panose="020B0604020202020204" pitchFamily="34" charset="0"/>
              </a:rPr>
              <a:t>about</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seniority</a:t>
            </a:r>
            <a:r>
              <a:rPr lang="nb-NO" sz="1100" b="0" dirty="0">
                <a:latin typeface="Arial" panose="020B0604020202020204" pitchFamily="34" charset="0"/>
                <a:cs typeface="Arial" panose="020B0604020202020204" pitchFamily="34" charset="0"/>
              </a:rPr>
              <a:t> more </a:t>
            </a:r>
            <a:r>
              <a:rPr lang="nb-NO" sz="1100" b="0" dirty="0" err="1">
                <a:latin typeface="Arial" panose="020B0604020202020204" pitchFamily="34" charset="0"/>
                <a:cs typeface="Arial" panose="020B0604020202020204" pitchFamily="34" charset="0"/>
              </a:rPr>
              <a:t>thorougly</a:t>
            </a:r>
            <a:r>
              <a:rPr lang="nb-NO" sz="1100" b="0" dirty="0">
                <a:latin typeface="Arial" panose="020B0604020202020204" pitchFamily="34" charset="0"/>
                <a:cs typeface="Arial" panose="020B0604020202020204" pitchFamily="34" charset="0"/>
              </a:rPr>
              <a:t>:</a:t>
            </a:r>
          </a:p>
          <a:p>
            <a:endParaRPr lang="nb-NO" sz="1100" b="0" dirty="0">
              <a:latin typeface="Arial" panose="020B0604020202020204" pitchFamily="34" charset="0"/>
              <a:cs typeface="Arial" panose="020B0604020202020204" pitchFamily="34" charset="0"/>
            </a:endParaRPr>
          </a:p>
          <a:p>
            <a:r>
              <a:rPr lang="nb-NO" sz="1100" b="0" dirty="0" err="1">
                <a:latin typeface="Arial" panose="020B0604020202020204" pitchFamily="34" charset="0"/>
                <a:cs typeface="Arial" panose="020B0604020202020204" pitchFamily="34" charset="0"/>
              </a:rPr>
              <a:t>There</a:t>
            </a:r>
            <a:r>
              <a:rPr lang="nb-NO" sz="1100" b="0" dirty="0">
                <a:latin typeface="Arial" panose="020B0604020202020204" pitchFamily="34" charset="0"/>
                <a:cs typeface="Arial" panose="020B0604020202020204" pitchFamily="34" charset="0"/>
              </a:rPr>
              <a:t> have </a:t>
            </a:r>
            <a:r>
              <a:rPr lang="nb-NO" sz="1100" b="0" dirty="0" err="1">
                <a:latin typeface="Arial" panose="020B0604020202020204" pitchFamily="34" charset="0"/>
                <a:cs typeface="Arial" panose="020B0604020202020204" pitchFamily="34" charset="0"/>
              </a:rPr>
              <a:t>been</a:t>
            </a:r>
            <a:r>
              <a:rPr lang="nb-NO" sz="1100" b="0" dirty="0">
                <a:latin typeface="Arial" panose="020B0604020202020204" pitchFamily="34" charset="0"/>
                <a:cs typeface="Arial" panose="020B0604020202020204" pitchFamily="34" charset="0"/>
              </a:rPr>
              <a:t> studies </a:t>
            </a:r>
            <a:r>
              <a:rPr lang="nb-NO" sz="1100" b="0" dirty="0" err="1">
                <a:latin typeface="Arial" panose="020B0604020202020204" pitchFamily="34" charset="0"/>
                <a:cs typeface="Arial" panose="020B0604020202020204" pitchFamily="34" charset="0"/>
              </a:rPr>
              <a:t>showing</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how</a:t>
            </a:r>
            <a:r>
              <a:rPr lang="nb-NO" sz="1100" b="0" dirty="0">
                <a:latin typeface="Arial" panose="020B0604020202020204" pitchFamily="34" charset="0"/>
                <a:cs typeface="Arial" panose="020B0604020202020204" pitchFamily="34" charset="0"/>
              </a:rPr>
              <a:t> a MPs </a:t>
            </a:r>
            <a:r>
              <a:rPr lang="nb-NO" sz="1100" b="0" dirty="0" err="1">
                <a:latin typeface="Arial" panose="020B0604020202020204" pitchFamily="34" charset="0"/>
                <a:cs typeface="Arial" panose="020B0604020202020204" pitchFamily="34" charset="0"/>
              </a:rPr>
              <a:t>experience</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impacts</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this</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person’s</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work</a:t>
            </a:r>
            <a:r>
              <a:rPr lang="nb-NO" sz="1100" b="0" dirty="0">
                <a:latin typeface="Arial" panose="020B0604020202020204" pitchFamily="34" charset="0"/>
                <a:cs typeface="Arial" panose="020B0604020202020204" pitchFamily="34" charset="0"/>
              </a:rPr>
              <a:t> in </a:t>
            </a:r>
            <a:r>
              <a:rPr lang="nb-NO" sz="1100" b="0" dirty="0" err="1">
                <a:latin typeface="Arial" panose="020B0604020202020204" pitchFamily="34" charset="0"/>
                <a:cs typeface="Arial" panose="020B0604020202020204" pitchFamily="34" charset="0"/>
              </a:rPr>
              <a:t>parliament</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Specifically</a:t>
            </a:r>
            <a:r>
              <a:rPr lang="nb-NO" sz="1100" b="0" dirty="0">
                <a:latin typeface="Arial" panose="020B0604020202020204" pitchFamily="34" charset="0"/>
                <a:cs typeface="Arial" panose="020B0604020202020204" pitchFamily="34" charset="0"/>
              </a:rPr>
              <a:t>: </a:t>
            </a:r>
          </a:p>
          <a:p>
            <a:r>
              <a:rPr lang="nb-NO" sz="1100" b="0" dirty="0">
                <a:latin typeface="Arial" panose="020B0604020202020204" pitchFamily="34" charset="0"/>
                <a:cs typeface="Arial" panose="020B0604020202020204" pitchFamily="34" charset="0"/>
              </a:rPr>
              <a:t>READ POINTS</a:t>
            </a:r>
          </a:p>
          <a:p>
            <a:endParaRPr lang="nb-NO" sz="1100" b="0" dirty="0">
              <a:latin typeface="Arial" panose="020B0604020202020204" pitchFamily="34" charset="0"/>
              <a:cs typeface="Arial" panose="020B0604020202020204" pitchFamily="34" charset="0"/>
            </a:endParaRPr>
          </a:p>
          <a:p>
            <a:r>
              <a:rPr lang="nb-NO" sz="1100" b="0" dirty="0" err="1">
                <a:latin typeface="Arial" panose="020B0604020202020204" pitchFamily="34" charset="0"/>
                <a:cs typeface="Arial" panose="020B0604020202020204" pitchFamily="34" charset="0"/>
              </a:rPr>
              <a:t>Also</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there</a:t>
            </a:r>
            <a:r>
              <a:rPr lang="nb-NO" sz="1100" b="0" dirty="0">
                <a:latin typeface="Arial" panose="020B0604020202020204" pitchFamily="34" charset="0"/>
                <a:cs typeface="Arial" panose="020B0604020202020204" pitchFamily="34" charset="0"/>
              </a:rPr>
              <a:t> is </a:t>
            </a:r>
            <a:r>
              <a:rPr lang="nb-NO" sz="1100" b="0" dirty="0" err="1">
                <a:latin typeface="Arial" panose="020B0604020202020204" pitchFamily="34" charset="0"/>
                <a:cs typeface="Arial" panose="020B0604020202020204" pitchFamily="34" charset="0"/>
              </a:rPr>
              <a:t>some</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evidence</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that</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entering</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parliament</a:t>
            </a:r>
            <a:r>
              <a:rPr lang="nb-NO" sz="1100" b="0" dirty="0">
                <a:latin typeface="Arial" panose="020B0604020202020204" pitchFamily="34" charset="0"/>
                <a:cs typeface="Arial" panose="020B0604020202020204" pitchFamily="34" charset="0"/>
              </a:rPr>
              <a:t> is </a:t>
            </a:r>
            <a:r>
              <a:rPr lang="nb-NO" sz="1100" b="0" dirty="0" err="1">
                <a:latin typeface="Arial" panose="020B0604020202020204" pitchFamily="34" charset="0"/>
                <a:cs typeface="Arial" panose="020B0604020202020204" pitchFamily="34" charset="0"/>
              </a:rPr>
              <a:t>challenging</a:t>
            </a:r>
            <a:r>
              <a:rPr lang="nb-NO" sz="1100" b="0" dirty="0">
                <a:latin typeface="Arial" panose="020B0604020202020204" pitchFamily="34" charset="0"/>
                <a:cs typeface="Arial" panose="020B0604020202020204" pitchFamily="34" charset="0"/>
              </a:rPr>
              <a:t> for </a:t>
            </a:r>
            <a:r>
              <a:rPr lang="nb-NO" sz="1100" b="0" dirty="0" err="1">
                <a:latin typeface="Arial" panose="020B0604020202020204" pitchFamily="34" charset="0"/>
                <a:cs typeface="Arial" panose="020B0604020202020204" pitchFamily="34" charset="0"/>
              </a:rPr>
              <a:t>newcomers</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especially</a:t>
            </a:r>
            <a:r>
              <a:rPr lang="nb-NO" sz="1100" b="0" dirty="0">
                <a:latin typeface="Arial" panose="020B0604020202020204" pitchFamily="34" charset="0"/>
                <a:cs typeface="Arial" panose="020B0604020202020204" pitchFamily="34" charset="0"/>
              </a:rPr>
              <a:t>. </a:t>
            </a:r>
          </a:p>
          <a:p>
            <a:endParaRPr lang="nb-NO" sz="1100" b="0" dirty="0">
              <a:latin typeface="Arial" panose="020B0604020202020204" pitchFamily="34" charset="0"/>
              <a:cs typeface="Arial" panose="020B0604020202020204" pitchFamily="34" charset="0"/>
            </a:endParaRPr>
          </a:p>
          <a:p>
            <a:r>
              <a:rPr lang="nb-NO" sz="1100" b="0" dirty="0">
                <a:latin typeface="Arial" panose="020B0604020202020204" pitchFamily="34" charset="0"/>
                <a:cs typeface="Arial" panose="020B0604020202020204" pitchFamily="34" charset="0"/>
              </a:rPr>
              <a:t>A </a:t>
            </a:r>
            <a:r>
              <a:rPr lang="nb-NO" sz="1100" b="0" dirty="0" err="1">
                <a:latin typeface="Arial" panose="020B0604020202020204" pitchFamily="34" charset="0"/>
                <a:cs typeface="Arial" panose="020B0604020202020204" pitchFamily="34" charset="0"/>
              </a:rPr>
              <a:t>study</a:t>
            </a:r>
            <a:r>
              <a:rPr lang="nb-NO" sz="1100" b="0" dirty="0">
                <a:latin typeface="Arial" panose="020B0604020202020204" pitchFamily="34" charset="0"/>
                <a:cs typeface="Arial" panose="020B0604020202020204" pitchFamily="34" charset="0"/>
              </a:rPr>
              <a:t> from </a:t>
            </a:r>
            <a:r>
              <a:rPr lang="nb-NO" sz="1100" b="0" dirty="0" err="1">
                <a:latin typeface="Arial" panose="020B0604020202020204" pitchFamily="34" charset="0"/>
                <a:cs typeface="Arial" panose="020B0604020202020204" pitchFamily="34" charset="0"/>
              </a:rPr>
              <a:t>sweden</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looking</a:t>
            </a:r>
            <a:r>
              <a:rPr lang="nb-NO" sz="1100" b="0" dirty="0">
                <a:latin typeface="Arial" panose="020B0604020202020204" pitchFamily="34" charset="0"/>
                <a:cs typeface="Arial" panose="020B0604020202020204" pitchFamily="34" charset="0"/>
              </a:rPr>
              <a:t> at </a:t>
            </a:r>
            <a:r>
              <a:rPr lang="nb-NO" sz="1100" b="0" dirty="0" err="1">
                <a:latin typeface="Arial" panose="020B0604020202020204" pitchFamily="34" charset="0"/>
                <a:cs typeface="Arial" panose="020B0604020202020204" pitchFamily="34" charset="0"/>
              </a:rPr>
              <a:t>the</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intersection</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of</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youth</a:t>
            </a:r>
            <a:r>
              <a:rPr lang="nb-NO" sz="1100" b="0" dirty="0">
                <a:latin typeface="Arial" panose="020B0604020202020204" pitchFamily="34" charset="0"/>
                <a:cs typeface="Arial" panose="020B0604020202020204" pitchFamily="34" charset="0"/>
              </a:rPr>
              <a:t> and </a:t>
            </a:r>
            <a:r>
              <a:rPr lang="nb-NO" sz="1100" b="0" dirty="0" err="1">
                <a:latin typeface="Arial" panose="020B0604020202020204" pitchFamily="34" charset="0"/>
                <a:cs typeface="Arial" panose="020B0604020202020204" pitchFamily="34" charset="0"/>
              </a:rPr>
              <a:t>gender</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found</a:t>
            </a:r>
            <a:r>
              <a:rPr lang="nb-NO" sz="1100" b="0" dirty="0">
                <a:latin typeface="Arial" panose="020B0604020202020204" pitchFamily="34" charset="0"/>
                <a:cs typeface="Arial" panose="020B0604020202020204" pitchFamily="34" charset="0"/>
              </a:rPr>
              <a:t> </a:t>
            </a:r>
            <a:r>
              <a:rPr lang="nb-NO" sz="1100" b="0" dirty="0" err="1">
                <a:latin typeface="Arial" panose="020B0604020202020204" pitchFamily="34" charset="0"/>
                <a:cs typeface="Arial" panose="020B0604020202020204" pitchFamily="34" charset="0"/>
              </a:rPr>
              <a:t>that</a:t>
            </a:r>
            <a:r>
              <a:rPr lang="nb-NO" sz="1100" b="0" dirty="0">
                <a:latin typeface="Arial" panose="020B0604020202020204" pitchFamily="34" charset="0"/>
                <a:cs typeface="Arial" panose="020B0604020202020204" pitchFamily="34" charset="0"/>
              </a:rPr>
              <a:t> : </a:t>
            </a:r>
            <a:r>
              <a:rPr lang="en-US" sz="1100" dirty="0">
                <a:effectLst/>
                <a:latin typeface="Arial" panose="020B0604020202020204" pitchFamily="34" charset="0"/>
                <a:ea typeface="Calibri" panose="020F0502020204030204" pitchFamily="34" charset="0"/>
                <a:cs typeface="Arial" panose="020B0604020202020204" pitchFamily="34" charset="0"/>
              </a:rPr>
              <a:t>young women experience higher demands and anxiety and are more subject to negative treatment compared to other groups (Erikson and </a:t>
            </a:r>
            <a:r>
              <a:rPr lang="en-US" sz="1100" dirty="0" err="1">
                <a:effectLst/>
                <a:latin typeface="Arial" panose="020B0604020202020204" pitchFamily="34" charset="0"/>
                <a:ea typeface="Calibri" panose="020F0502020204030204" pitchFamily="34" charset="0"/>
                <a:cs typeface="Arial" panose="020B0604020202020204" pitchFamily="34" charset="0"/>
              </a:rPr>
              <a:t>Josefsson</a:t>
            </a:r>
            <a:r>
              <a:rPr lang="en-US" sz="1100" dirty="0">
                <a:effectLst/>
                <a:latin typeface="Arial" panose="020B0604020202020204" pitchFamily="34" charset="0"/>
                <a:ea typeface="Calibri" panose="020F0502020204030204" pitchFamily="34" charset="0"/>
                <a:cs typeface="Arial" panose="020B0604020202020204" pitchFamily="34" charset="0"/>
              </a:rPr>
              <a:t>,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effectLst/>
                <a:latin typeface="Arial" panose="020B0604020202020204" pitchFamily="34" charset="0"/>
                <a:cs typeface="Arial" panose="020B0604020202020204" pitchFamily="34" charset="0"/>
              </a:rPr>
              <a:t>A study from the UK, focusing on what happened in parliament after the 1997 election, where the number of women in parliament nearly doubled, found that gendered hierarchies influenced parliamentary </a:t>
            </a:r>
            <a:r>
              <a:rPr lang="en-US" sz="1100" b="0" dirty="0" err="1">
                <a:effectLst/>
                <a:latin typeface="Arial" panose="020B0604020202020204" pitchFamily="34" charset="0"/>
                <a:cs typeface="Arial" panose="020B0604020202020204" pitchFamily="34" charset="0"/>
              </a:rPr>
              <a:t>behaviour</a:t>
            </a:r>
            <a:r>
              <a:rPr lang="en-US" sz="1100" b="0" dirty="0">
                <a:effectLst/>
                <a:latin typeface="Arial" panose="020B0604020202020204" pitchFamily="34" charset="0"/>
                <a:cs typeface="Arial" panose="020B0604020202020204" pitchFamily="34" charset="0"/>
              </a:rPr>
              <a:t>. How? Well, the newly elected women MPs were </a:t>
            </a:r>
            <a:r>
              <a:rPr lang="en-US" sz="1100" dirty="0">
                <a:effectLst/>
                <a:latin typeface="Arial" panose="020B0604020202020204" pitchFamily="34" charset="0"/>
                <a:ea typeface="Calibri" panose="020F0502020204030204" pitchFamily="34" charset="0"/>
                <a:cs typeface="Arial" panose="020B0604020202020204" pitchFamily="34" charset="0"/>
              </a:rPr>
              <a:t>significantly more loyal to the party leadership than any other group in the parliament, including more experienced women parliamentarians.  </a:t>
            </a:r>
            <a:endParaRPr lang="nb-NO" sz="1100" dirty="0">
              <a:effectLst/>
              <a:latin typeface="Arial" panose="020B0604020202020204" pitchFamily="34" charset="0"/>
              <a:ea typeface="Calibri" panose="020F0502020204030204" pitchFamily="34" charset="0"/>
              <a:cs typeface="Arial" panose="020B0604020202020204" pitchFamily="34" charset="0"/>
            </a:endParaRPr>
          </a:p>
          <a:p>
            <a:endParaRPr lang="nb-NO" sz="1100" b="0" dirty="0">
              <a:latin typeface="Arial" panose="020B0604020202020204" pitchFamily="34" charset="0"/>
              <a:cs typeface="Arial" panose="020B0604020202020204" pitchFamily="34" charset="0"/>
            </a:endParaRPr>
          </a:p>
          <a:p>
            <a:endParaRPr lang="nb-NO" sz="1100" b="0" dirty="0">
              <a:latin typeface="Arial" panose="020B0604020202020204" pitchFamily="34" charset="0"/>
              <a:cs typeface="Arial" panose="020B0604020202020204" pitchFamily="34" charset="0"/>
            </a:endParaRPr>
          </a:p>
          <a:p>
            <a:endParaRPr lang="nb-NO" b="0" dirty="0"/>
          </a:p>
        </p:txBody>
      </p:sp>
    </p:spTree>
    <p:extLst>
      <p:ext uri="{BB962C8B-B14F-4D97-AF65-F5344CB8AC3E}">
        <p14:creationId xmlns:p14="http://schemas.microsoft.com/office/powerpoint/2010/main" val="159286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13</a:t>
            </a:fld>
            <a:endParaRPr lang="en-US"/>
          </a:p>
        </p:txBody>
      </p:sp>
    </p:spTree>
    <p:extLst>
      <p:ext uri="{BB962C8B-B14F-4D97-AF65-F5344CB8AC3E}">
        <p14:creationId xmlns:p14="http://schemas.microsoft.com/office/powerpoint/2010/main" val="244934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000"/>
              </a:spcAft>
            </a:pPr>
            <a:r>
              <a:rPr lang="en-US" sz="1100" dirty="0">
                <a:effectLst/>
                <a:latin typeface="Arial" panose="020B0604020202020204" pitchFamily="34" charset="0"/>
                <a:ea typeface="Calibri" panose="020F0502020204030204" pitchFamily="34" charset="0"/>
                <a:cs typeface="Arial" panose="020B0604020202020204" pitchFamily="34" charset="0"/>
              </a:rPr>
              <a:t>Eight European (Czech Republic, Norway, Austria, France, Germany, Ireland, the UK, and Spain) and two North American countries (the USA and Canada). </a:t>
            </a:r>
          </a:p>
          <a:p>
            <a:pPr algn="just">
              <a:lnSpc>
                <a:spcPct val="150000"/>
              </a:lnSpc>
              <a:spcAft>
                <a:spcPts val="10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1100" dirty="0">
                <a:effectLst/>
                <a:latin typeface="Arial" panose="020B0604020202020204" pitchFamily="34" charset="0"/>
                <a:ea typeface="Calibri" panose="020F0502020204030204" pitchFamily="34" charset="0"/>
                <a:cs typeface="Arial" panose="020B0604020202020204" pitchFamily="34" charset="0"/>
              </a:rPr>
              <a:t>Case selection ensures rich variation on relevant system-level variables, such as numeric representation of women in parliaments over time, electoral system, electoral volatility and the presence of gender quotas. Secondly, it makes sure we cover countries situated in both north, south, east and central Europe, plus North America, and with different number of MPs in their lower or unicameral chambers. </a:t>
            </a:r>
          </a:p>
          <a:p>
            <a:pPr algn="just">
              <a:lnSpc>
                <a:spcPct val="150000"/>
              </a:lnSpc>
              <a:spcAft>
                <a:spcPts val="1000"/>
              </a:spcAft>
            </a:pPr>
            <a:endParaRPr lang="en-US" sz="11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1000"/>
              </a:spcAft>
              <a:buClrTx/>
              <a:buSzTx/>
              <a:buFontTx/>
              <a:buNone/>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Prior to 1965 not many women were represented in the selected parliaments, making it hard to ensure variation in endurance (see appendix G).  Also, 1965 as a cut off year signifies that we capture the crucial years concerning female emancipation taking place globally, such as the first UN World Conference on Women in Mexico City in 1975 and the 1995 UN Beijing Declaration and Platform for Action </a:t>
            </a:r>
          </a:p>
          <a:p>
            <a:pPr marL="0" marR="0" lvl="0" indent="0" algn="just" defTabSz="914400" rtl="0" eaLnBrk="1" fontAlgn="auto" latinLnBrk="0" hangingPunct="1">
              <a:lnSpc>
                <a:spcPct val="150000"/>
              </a:lnSpc>
              <a:spcBef>
                <a:spcPts val="0"/>
              </a:spcBef>
              <a:spcAft>
                <a:spcPts val="1000"/>
              </a:spcAft>
              <a:buClrTx/>
              <a:buSzTx/>
              <a:buFontTx/>
              <a:buNone/>
              <a:tabLst/>
              <a:defRPr/>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1000"/>
              </a:spcAft>
              <a:buClrTx/>
              <a:buSzTx/>
              <a:buFontTx/>
              <a:buNone/>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To ensure comparability across the selected countries, we only include data on elected representatives in the lower houses.</a:t>
            </a:r>
            <a:endParaRPr lang="nb-NO"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nb-NO" sz="1100" dirty="0">
              <a:latin typeface="Arial" panose="020B0604020202020204" pitchFamily="34" charset="0"/>
              <a:cs typeface="Arial" panose="020B0604020202020204" pitchFamily="34" charset="0"/>
            </a:endParaRPr>
          </a:p>
          <a:p>
            <a:pPr algn="just">
              <a:lnSpc>
                <a:spcPct val="150000"/>
              </a:lnSpc>
              <a:spcAft>
                <a:spcPts val="1000"/>
              </a:spcAft>
            </a:pPr>
            <a:r>
              <a:rPr lang="nb-NO" sz="1100" dirty="0" err="1">
                <a:latin typeface="Arial" panose="020B0604020202020204" pitchFamily="34" charset="0"/>
                <a:cs typeface="Arial" panose="020B0604020202020204" pitchFamily="34" charset="0"/>
              </a:rPr>
              <a:t>Gender</a:t>
            </a:r>
            <a:r>
              <a:rPr lang="nb-NO" sz="1100" dirty="0">
                <a:latin typeface="Arial" panose="020B0604020202020204" pitchFamily="34" charset="0"/>
                <a:cs typeface="Arial" panose="020B0604020202020204" pitchFamily="34" charset="0"/>
              </a:rPr>
              <a:t> gap in </a:t>
            </a:r>
            <a:r>
              <a:rPr lang="nb-NO" sz="1100" dirty="0" err="1">
                <a:latin typeface="Arial" panose="020B0604020202020204" pitchFamily="34" charset="0"/>
                <a:cs typeface="Arial" panose="020B0604020202020204" pitchFamily="34" charset="0"/>
              </a:rPr>
              <a:t>endurance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Subtracting</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share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of</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female</a:t>
            </a:r>
            <a:r>
              <a:rPr lang="nb-NO" sz="1100" dirty="0">
                <a:latin typeface="Arial" panose="020B0604020202020204" pitchFamily="34" charset="0"/>
                <a:cs typeface="Arial" panose="020B0604020202020204" pitchFamily="34" charset="0"/>
              </a:rPr>
              <a:t> stayers from </a:t>
            </a:r>
            <a:r>
              <a:rPr lang="nb-NO" sz="1100" dirty="0" err="1">
                <a:latin typeface="Arial" panose="020B0604020202020204" pitchFamily="34" charset="0"/>
                <a:cs typeface="Arial" panose="020B0604020202020204" pitchFamily="34" charset="0"/>
              </a:rPr>
              <a:t>the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share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of</a:t>
            </a:r>
            <a:r>
              <a:rPr lang="nb-NO" sz="1100" dirty="0">
                <a:latin typeface="Arial" panose="020B0604020202020204" pitchFamily="34" charset="0"/>
                <a:cs typeface="Arial" panose="020B0604020202020204" pitchFamily="34" charset="0"/>
              </a:rPr>
              <a:t> male stayers. AS </a:t>
            </a:r>
            <a:r>
              <a:rPr lang="nb-NO" sz="1100" dirty="0" err="1">
                <a:latin typeface="Arial" panose="020B0604020202020204" pitchFamily="34" charset="0"/>
                <a:cs typeface="Arial" panose="020B0604020202020204" pitchFamily="34" charset="0"/>
              </a:rPr>
              <a:t>you</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remember</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we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define</a:t>
            </a:r>
            <a:r>
              <a:rPr lang="nb-NO" sz="1100" dirty="0">
                <a:latin typeface="Arial" panose="020B0604020202020204" pitchFamily="34" charset="0"/>
                <a:cs typeface="Arial" panose="020B0604020202020204" pitchFamily="34" charset="0"/>
              </a:rPr>
              <a:t> stayers as </a:t>
            </a:r>
            <a:r>
              <a:rPr lang="nb-NO" sz="1100" dirty="0" err="1">
                <a:latin typeface="Arial" panose="020B0604020202020204" pitchFamily="34" charset="0"/>
                <a:cs typeface="Arial" panose="020B0604020202020204" pitchFamily="34" charset="0"/>
              </a:rPr>
              <a:t>those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having</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served</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three</a:t>
            </a:r>
            <a:r>
              <a:rPr lang="nb-NO" sz="1100" dirty="0">
                <a:latin typeface="Arial" panose="020B0604020202020204" pitchFamily="34" charset="0"/>
                <a:cs typeface="Arial" panose="020B0604020202020204" pitchFamily="34" charset="0"/>
              </a:rPr>
              <a:t> or more terms in </a:t>
            </a:r>
            <a:r>
              <a:rPr lang="nb-NO" sz="1100" dirty="0" err="1">
                <a:latin typeface="Arial" panose="020B0604020202020204" pitchFamily="34" charset="0"/>
                <a:cs typeface="Arial" panose="020B0604020202020204" pitchFamily="34" charset="0"/>
              </a:rPr>
              <a:t>parliament</a:t>
            </a:r>
            <a:r>
              <a:rPr lang="nb-NO" sz="1100" dirty="0">
                <a:latin typeface="Arial" panose="020B0604020202020204" pitchFamily="34" charset="0"/>
                <a:cs typeface="Arial" panose="020B0604020202020204" pitchFamily="34" charset="0"/>
              </a:rPr>
              <a:t>, and </a:t>
            </a:r>
            <a:r>
              <a:rPr lang="nb-NO" sz="1100" dirty="0" err="1">
                <a:latin typeface="Arial" panose="020B0604020202020204" pitchFamily="34" charset="0"/>
                <a:cs typeface="Arial" panose="020B0604020202020204" pitchFamily="34" charset="0"/>
              </a:rPr>
              <a:t>rookies</a:t>
            </a:r>
            <a:r>
              <a:rPr lang="nb-NO" sz="1100" dirty="0">
                <a:latin typeface="Arial" panose="020B0604020202020204" pitchFamily="34" charset="0"/>
                <a:cs typeface="Arial" panose="020B0604020202020204" pitchFamily="34" charset="0"/>
              </a:rPr>
              <a:t> as </a:t>
            </a:r>
            <a:r>
              <a:rPr lang="nb-NO" sz="1100" dirty="0" err="1">
                <a:latin typeface="Arial" panose="020B0604020202020204" pitchFamily="34" charset="0"/>
                <a:cs typeface="Arial" panose="020B0604020202020204" pitchFamily="34" charset="0"/>
              </a:rPr>
              <a:t>those</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having</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served</a:t>
            </a:r>
            <a:r>
              <a:rPr lang="nb-NO" sz="1100" dirty="0">
                <a:latin typeface="Arial" panose="020B0604020202020204" pitchFamily="34" charset="0"/>
                <a:cs typeface="Arial" panose="020B0604020202020204" pitchFamily="34" charset="0"/>
              </a:rPr>
              <a:t> just </a:t>
            </a:r>
            <a:r>
              <a:rPr lang="nb-NO" sz="1100" dirty="0" err="1">
                <a:latin typeface="Arial" panose="020B0604020202020204" pitchFamily="34" charset="0"/>
                <a:cs typeface="Arial" panose="020B0604020202020204" pitchFamily="34" charset="0"/>
              </a:rPr>
              <a:t>one</a:t>
            </a:r>
            <a:r>
              <a:rPr lang="nb-NO" sz="1100" dirty="0">
                <a:latin typeface="Arial" panose="020B0604020202020204" pitchFamily="34" charset="0"/>
                <a:cs typeface="Arial" panose="020B0604020202020204" pitchFamily="34" charset="0"/>
              </a:rPr>
              <a:t> or </a:t>
            </a:r>
            <a:r>
              <a:rPr lang="nb-NO" sz="1100" dirty="0" err="1">
                <a:latin typeface="Arial" panose="020B0604020202020204" pitchFamily="34" charset="0"/>
                <a:cs typeface="Arial" panose="020B0604020202020204" pitchFamily="34" charset="0"/>
              </a:rPr>
              <a:t>two</a:t>
            </a:r>
            <a:r>
              <a:rPr lang="nb-NO" sz="1100" dirty="0">
                <a:latin typeface="Arial" panose="020B0604020202020204" pitchFamily="34" charset="0"/>
                <a:cs typeface="Arial" panose="020B0604020202020204" pitchFamily="34" charset="0"/>
              </a:rPr>
              <a:t> terms.</a:t>
            </a:r>
          </a:p>
          <a:p>
            <a:pPr algn="just">
              <a:lnSpc>
                <a:spcPct val="150000"/>
              </a:lnSpc>
              <a:spcAft>
                <a:spcPts val="1000"/>
              </a:spcAft>
            </a:pPr>
            <a:endParaRPr lang="nb-NO" sz="1100" dirty="0">
              <a:latin typeface="Arial" panose="020B0604020202020204" pitchFamily="34" charset="0"/>
              <a:cs typeface="Arial" panose="020B0604020202020204" pitchFamily="34" charset="0"/>
            </a:endParaRPr>
          </a:p>
          <a:p>
            <a:pPr algn="just">
              <a:lnSpc>
                <a:spcPct val="150000"/>
              </a:lnSpc>
              <a:spcAft>
                <a:spcPts val="1000"/>
              </a:spcAft>
            </a:pPr>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14</a:t>
            </a:fld>
            <a:endParaRPr lang="en-US"/>
          </a:p>
        </p:txBody>
      </p:sp>
    </p:spTree>
    <p:extLst>
      <p:ext uri="{BB962C8B-B14F-4D97-AF65-F5344CB8AC3E}">
        <p14:creationId xmlns:p14="http://schemas.microsoft.com/office/powerpoint/2010/main" val="297438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AE10A9D-8139-42D9-ABFA-05DE72E6A16A}" type="slidenum">
              <a:rPr lang="en-US" smtClean="0"/>
              <a:t>15</a:t>
            </a:fld>
            <a:endParaRPr lang="en-US"/>
          </a:p>
        </p:txBody>
      </p:sp>
    </p:spTree>
    <p:extLst>
      <p:ext uri="{BB962C8B-B14F-4D97-AF65-F5344CB8AC3E}">
        <p14:creationId xmlns:p14="http://schemas.microsoft.com/office/powerpoint/2010/main" val="333267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nb-NO" baseline="0" dirty="0"/>
              <a:t>So, </a:t>
            </a:r>
            <a:r>
              <a:rPr lang="nb-NO" baseline="0" dirty="0" err="1"/>
              <a:t>the</a:t>
            </a:r>
            <a:r>
              <a:rPr lang="nb-NO" baseline="0" dirty="0"/>
              <a:t> </a:t>
            </a:r>
            <a:r>
              <a:rPr lang="nb-NO" baseline="0" dirty="0" err="1"/>
              <a:t>second</a:t>
            </a:r>
            <a:r>
              <a:rPr lang="nb-NO" baseline="0" dirty="0"/>
              <a:t> </a:t>
            </a:r>
            <a:r>
              <a:rPr lang="nb-NO" baseline="0" dirty="0" err="1"/>
              <a:t>assumption</a:t>
            </a:r>
            <a:r>
              <a:rPr lang="nb-NO" baseline="0" dirty="0"/>
              <a:t> </a:t>
            </a:r>
            <a:r>
              <a:rPr lang="nb-NO" baseline="0" dirty="0" err="1"/>
              <a:t>argues</a:t>
            </a:r>
            <a:r>
              <a:rPr lang="nb-NO" baseline="0" dirty="0"/>
              <a:t> </a:t>
            </a:r>
            <a:r>
              <a:rPr lang="en-US" baseline="0" dirty="0"/>
              <a:t>that t</a:t>
            </a:r>
            <a:r>
              <a:rPr lang="en-US" dirty="0"/>
              <a:t>he gender gap narrows over time due to increased volatility and increased number of female MPs</a:t>
            </a:r>
          </a:p>
          <a:p>
            <a:endParaRPr lang="nb-NO"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227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nb-NO" baseline="0" dirty="0"/>
              <a:t>So, </a:t>
            </a:r>
            <a:r>
              <a:rPr lang="nb-NO" baseline="0" dirty="0" err="1"/>
              <a:t>the</a:t>
            </a:r>
            <a:r>
              <a:rPr lang="nb-NO" baseline="0" dirty="0"/>
              <a:t> </a:t>
            </a:r>
            <a:r>
              <a:rPr lang="nb-NO" baseline="0" dirty="0" err="1"/>
              <a:t>second</a:t>
            </a:r>
            <a:r>
              <a:rPr lang="nb-NO" baseline="0" dirty="0"/>
              <a:t> </a:t>
            </a:r>
            <a:r>
              <a:rPr lang="nb-NO" baseline="0" dirty="0" err="1"/>
              <a:t>assumption</a:t>
            </a:r>
            <a:r>
              <a:rPr lang="nb-NO" baseline="0" dirty="0"/>
              <a:t> </a:t>
            </a:r>
            <a:r>
              <a:rPr lang="nb-NO" baseline="0" dirty="0" err="1"/>
              <a:t>argues</a:t>
            </a:r>
            <a:r>
              <a:rPr lang="nb-NO" baseline="0" dirty="0"/>
              <a:t> </a:t>
            </a:r>
            <a:r>
              <a:rPr lang="en-US" baseline="0" dirty="0"/>
              <a:t>that t</a:t>
            </a:r>
            <a:r>
              <a:rPr lang="en-US" dirty="0"/>
              <a:t>he gender gap narrows over time due to increased volatility and increased number of female MPs</a:t>
            </a:r>
          </a:p>
          <a:p>
            <a:endParaRPr lang="nb-NO"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213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Arial" panose="020B0604020202020204" pitchFamily="34" charset="0"/>
                <a:ea typeface="Calibri" panose="020F0502020204030204" pitchFamily="34" charset="0"/>
                <a:cs typeface="Arial" panose="020B0604020202020204" pitchFamily="34" charset="0"/>
              </a:rPr>
              <a:t>Among all parliamentarians in the selected countries since 1965, only 7 percent were female stayers, compared to 39 percent male stayers, represented by yellow and light blue dots respectively in Figure 1 below. The gender gap in endurance thus amounts to 31.5 percentage points. </a:t>
            </a:r>
          </a:p>
          <a:p>
            <a:endParaRPr lang="en-US" sz="1100" dirty="0">
              <a:effectLst/>
              <a:latin typeface="Arial" panose="020B0604020202020204" pitchFamily="34" charset="0"/>
              <a:cs typeface="Arial" panose="020B0604020202020204" pitchFamily="34" charset="0"/>
            </a:endParaRPr>
          </a:p>
          <a:p>
            <a:r>
              <a:rPr lang="en-US" sz="1100" dirty="0">
                <a:effectLst/>
                <a:latin typeface="Arial" panose="020B0604020202020204" pitchFamily="34" charset="0"/>
                <a:cs typeface="Arial" panose="020B0604020202020204" pitchFamily="34" charset="0"/>
              </a:rPr>
              <a:t>Another way to </a:t>
            </a:r>
            <a:r>
              <a:rPr lang="en-US" sz="1100" dirty="0" err="1">
                <a:effectLst/>
                <a:latin typeface="Arial" panose="020B0604020202020204" pitchFamily="34" charset="0"/>
                <a:cs typeface="Arial" panose="020B0604020202020204" pitchFamily="34" charset="0"/>
              </a:rPr>
              <a:t>emphasise</a:t>
            </a:r>
            <a:r>
              <a:rPr lang="en-US" sz="1100" dirty="0">
                <a:effectLst/>
                <a:latin typeface="Arial" panose="020B0604020202020204" pitchFamily="34" charset="0"/>
                <a:cs typeface="Arial" panose="020B0604020202020204" pitchFamily="34" charset="0"/>
              </a:rPr>
              <a:t> the gender gap is to look at who the representatives who serve not just three, but also five, six seven eight terms are: </a:t>
            </a:r>
          </a:p>
          <a:p>
            <a:endParaRPr lang="en-US" sz="11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solidFill>
                  <a:srgbClr val="1F497D"/>
                </a:solidFill>
                <a:effectLst/>
                <a:latin typeface="Arial" panose="020B0604020202020204" pitchFamily="34" charset="0"/>
                <a:ea typeface="Calibri" panose="020F0502020204030204" pitchFamily="34" charset="0"/>
                <a:cs typeface="Arial" panose="020B0604020202020204" pitchFamily="34" charset="0"/>
              </a:rPr>
              <a:t>We see that as the number of legislative terms served by a MP increases, so does the gender gap. Among those who served six terms, for example, only 12 percent were women and 88 percent were men, creating a gender gap of 76 percentage points. If we move up the ladder to nine legislative terms, the gender gap increases to 90 percent.  </a:t>
            </a:r>
            <a:endParaRPr lang="nb-NO" sz="1100" i="1"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endParaRPr lang="en-US" sz="1100" dirty="0">
              <a:effectLst/>
              <a:latin typeface="Arial" panose="020B0604020202020204" pitchFamily="34" charset="0"/>
              <a:cs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21</a:t>
            </a:fld>
            <a:endParaRPr lang="en-US"/>
          </a:p>
        </p:txBody>
      </p:sp>
    </p:spTree>
    <p:extLst>
      <p:ext uri="{BB962C8B-B14F-4D97-AF65-F5344CB8AC3E}">
        <p14:creationId xmlns:p14="http://schemas.microsoft.com/office/powerpoint/2010/main" val="321050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This plot shows the mean gender gap among </a:t>
            </a:r>
            <a:r>
              <a:rPr lang="en-US" sz="1200" dirty="0" err="1">
                <a:effectLst/>
                <a:latin typeface="Times New Roman" panose="02020603050405020304" pitchFamily="18" charset="0"/>
                <a:ea typeface="Calibri" panose="020F0502020204030204" pitchFamily="34" charset="0"/>
              </a:rPr>
              <a:t>mps</a:t>
            </a:r>
            <a:r>
              <a:rPr lang="en-US" sz="1200" dirty="0">
                <a:effectLst/>
                <a:latin typeface="Times New Roman" panose="02020603050405020304" pitchFamily="18" charset="0"/>
                <a:ea typeface="Calibri" panose="020F0502020204030204" pitchFamily="34" charset="0"/>
              </a:rPr>
              <a:t> present in parliaments within five year periods across the countries.  The periods are 1965-1969, 1970-1974, 1975-1979 </a:t>
            </a:r>
            <a:r>
              <a:rPr lang="en-US" sz="1200" dirty="0" err="1">
                <a:effectLst/>
                <a:latin typeface="Times New Roman" panose="02020603050405020304" pitchFamily="18" charset="0"/>
                <a:ea typeface="Calibri" panose="020F0502020204030204" pitchFamily="34" charset="0"/>
              </a:rPr>
              <a:t>etc</a:t>
            </a:r>
            <a:r>
              <a:rPr lang="en-US" sz="1200" dirty="0">
                <a:effectLst/>
                <a:latin typeface="Times New Roman" panose="02020603050405020304" pitchFamily="18" charset="0"/>
                <a:ea typeface="Calibri" panose="020F0502020204030204" pitchFamily="34" charset="0"/>
              </a:rPr>
              <a:t>)</a:t>
            </a:r>
          </a:p>
          <a:p>
            <a:endParaRPr lang="en-US" sz="1200" baseline="0" dirty="0">
              <a:effectLst/>
              <a:latin typeface="Times New Roman" panose="02020603050405020304" pitchFamily="18" charset="0"/>
            </a:endParaRPr>
          </a:p>
          <a:p>
            <a:r>
              <a:rPr lang="en-US" sz="1200" baseline="0" dirty="0">
                <a:effectLst/>
                <a:latin typeface="Times New Roman" panose="02020603050405020304" pitchFamily="18" charset="0"/>
              </a:rPr>
              <a:t>In other words, we find support for our first assumption. </a:t>
            </a:r>
          </a:p>
          <a:p>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22</a:t>
            </a:fld>
            <a:endParaRPr lang="en-US"/>
          </a:p>
        </p:txBody>
      </p:sp>
    </p:spTree>
    <p:extLst>
      <p:ext uri="{BB962C8B-B14F-4D97-AF65-F5344CB8AC3E}">
        <p14:creationId xmlns:p14="http://schemas.microsoft.com/office/powerpoint/2010/main" val="125251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Reflecting the discussions previously in the paper, we expect that those countries having a low share of stayers, and a high share of female MPs, will have a smaller gender gap than countries with a high share of stayers and few women in parliament</a:t>
            </a:r>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24</a:t>
            </a:fld>
            <a:endParaRPr lang="en-US"/>
          </a:p>
        </p:txBody>
      </p:sp>
    </p:spTree>
    <p:extLst>
      <p:ext uri="{BB962C8B-B14F-4D97-AF65-F5344CB8AC3E}">
        <p14:creationId xmlns:p14="http://schemas.microsoft.com/office/powerpoint/2010/main" val="92360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89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Erna Solberg, elected member of the </a:t>
            </a:r>
            <a:r>
              <a:rPr lang="en-US" sz="1100" dirty="0" err="1">
                <a:latin typeface="Arial" panose="020B0604020202020204" pitchFamily="34" charset="0"/>
                <a:cs typeface="Arial" panose="020B0604020202020204" pitchFamily="34" charset="0"/>
              </a:rPr>
              <a:t>Storting</a:t>
            </a:r>
            <a:r>
              <a:rPr lang="en-US" sz="1100" dirty="0">
                <a:latin typeface="Arial" panose="020B0604020202020204" pitchFamily="34" charset="0"/>
                <a:cs typeface="Arial" panose="020B0604020202020204" pitchFamily="34" charset="0"/>
              </a:rPr>
              <a:t> since 1989</a:t>
            </a:r>
          </a:p>
          <a:p>
            <a:r>
              <a:rPr lang="en-US" sz="1100" dirty="0">
                <a:latin typeface="Arial" panose="020B0604020202020204" pitchFamily="34" charset="0"/>
                <a:cs typeface="Arial" panose="020B0604020202020204" pitchFamily="34" charset="0"/>
              </a:rPr>
              <a:t>Harriet Harman, been a MP since 1982. Not standing in the next general election. Longest serving female MP in </a:t>
            </a:r>
            <a:r>
              <a:rPr lang="en-US" sz="1100" dirty="0" err="1">
                <a:latin typeface="Arial" panose="020B0604020202020204" pitchFamily="34" charset="0"/>
                <a:cs typeface="Arial" panose="020B0604020202020204" pitchFamily="34" charset="0"/>
              </a:rPr>
              <a:t>britain</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Nancy Pelosi, been a congresswoman since 1987</a:t>
            </a:r>
          </a:p>
          <a:p>
            <a:endParaRPr lang="en-US" sz="1100" dirty="0">
              <a:latin typeface="Arial" panose="020B0604020202020204" pitchFamily="34" charset="0"/>
              <a:cs typeface="Arial" panose="020B0604020202020204" pitchFamily="34" charset="0"/>
            </a:endParaRPr>
          </a:p>
          <a:p>
            <a:r>
              <a:rPr lang="en-US" sz="1100" dirty="0">
                <a:effectLst/>
                <a:latin typeface="Arial" panose="020B0604020202020204" pitchFamily="34" charset="0"/>
                <a:ea typeface="Calibri" panose="020F0502020204030204" pitchFamily="34" charset="0"/>
                <a:cs typeface="Arial" panose="020B0604020202020204" pitchFamily="34" charset="0"/>
              </a:rPr>
              <a:t>How common is it for women politicians to become parliamentary stayers?  What should we do to find out if there is a gender-gap in political endurance and whether it varies across time and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These are questions that we are aiming to tackle in this paper – and in this presentation</a:t>
            </a:r>
          </a:p>
          <a:p>
            <a:endParaRPr lang="en-US" dirty="0"/>
          </a:p>
        </p:txBody>
      </p:sp>
      <p:sp>
        <p:nvSpPr>
          <p:cNvPr id="4" name="Slide Number Placeholder 3"/>
          <p:cNvSpPr>
            <a:spLocks noGrp="1"/>
          </p:cNvSpPr>
          <p:nvPr>
            <p:ph type="sldNum" sz="quarter" idx="5"/>
          </p:nvPr>
        </p:nvSpPr>
        <p:spPr/>
        <p:txBody>
          <a:bodyPr/>
          <a:lstStyle/>
          <a:p>
            <a:fld id="{3AE10A9D-8139-42D9-ABFA-05DE72E6A16A}" type="slidenum">
              <a:rPr lang="en-US" smtClean="0"/>
              <a:t>2</a:t>
            </a:fld>
            <a:endParaRPr lang="en-US"/>
          </a:p>
        </p:txBody>
      </p:sp>
    </p:spTree>
    <p:extLst>
      <p:ext uri="{BB962C8B-B14F-4D97-AF65-F5344CB8AC3E}">
        <p14:creationId xmlns:p14="http://schemas.microsoft.com/office/powerpoint/2010/main" val="82472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57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AE10A9D-8139-42D9-ABFA-05DE72E6A16A}" type="slidenum">
              <a:rPr lang="en-US" smtClean="0"/>
              <a:t>3</a:t>
            </a:fld>
            <a:endParaRPr lang="en-US"/>
          </a:p>
        </p:txBody>
      </p:sp>
    </p:spTree>
    <p:extLst>
      <p:ext uri="{BB962C8B-B14F-4D97-AF65-F5344CB8AC3E}">
        <p14:creationId xmlns:p14="http://schemas.microsoft.com/office/powerpoint/2010/main" val="374859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AE10A9D-8139-42D9-ABFA-05DE72E6A16A}" type="slidenum">
              <a:rPr lang="en-US" smtClean="0"/>
              <a:t>5</a:t>
            </a:fld>
            <a:endParaRPr lang="en-US"/>
          </a:p>
        </p:txBody>
      </p:sp>
    </p:spTree>
    <p:extLst>
      <p:ext uri="{BB962C8B-B14F-4D97-AF65-F5344CB8AC3E}">
        <p14:creationId xmlns:p14="http://schemas.microsoft.com/office/powerpoint/2010/main" val="267095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There has been a stark increase in the number of female representatives in parliaments across the globe in the previous decades, even though the gender gap is still substantial in most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rPr>
              <a:t>This is also reflected in political science: In the last couple of decades there has been an unprecedented interest in the numeric gender</a:t>
            </a:r>
            <a:r>
              <a:rPr lang="en-US" sz="1100" dirty="0">
                <a:effectLst/>
                <a:latin typeface="+mn-lt"/>
                <a:ea typeface="Calibri" panose="020F0502020204030204" pitchFamily="34" charset="0"/>
                <a:cs typeface="Times New Roman" panose="02020603050405020304" pitchFamily="18" charset="0"/>
              </a:rPr>
              <a:t> </a:t>
            </a:r>
            <a:r>
              <a:rPr lang="en-US" sz="1100" dirty="0">
                <a:effectLst/>
                <a:latin typeface="+mn-lt"/>
                <a:ea typeface="Calibri" panose="020F0502020204030204" pitchFamily="34" charset="0"/>
              </a:rPr>
              <a:t>imbalance in national parliaments across the world. </a:t>
            </a:r>
            <a:r>
              <a:rPr lang="en-US" sz="11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WHY? Well, because numeric representation matters: The argument is that: if women are not represented equally with men, their preferences are not likely to be given properly weight, and their perspectives will lack influence in the policy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Also, it matters because it has been found that citizens believe that decisions made by a gender balanced body are more legitimate than bodies where one gender dominates </a:t>
            </a:r>
          </a:p>
        </p:txBody>
      </p:sp>
    </p:spTree>
    <p:extLst>
      <p:ext uri="{BB962C8B-B14F-4D97-AF65-F5344CB8AC3E}">
        <p14:creationId xmlns:p14="http://schemas.microsoft.com/office/powerpoint/2010/main" val="367430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Still, scholars are debating if presence is sufficient for making sure that women can make a difference,. We are among those who argue that this needs nuance.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Times New Roman" panose="02020603050405020304" pitchFamily="18" charset="0"/>
                <a:ea typeface="Calibri" panose="020F0502020204030204" pitchFamily="34" charset="0"/>
              </a:rPr>
              <a:t>Because: There are all kinds of differences between members of parliament, and seniority, i.e. their experience in office, is one of them. </a:t>
            </a:r>
          </a:p>
        </p:txBody>
      </p:sp>
    </p:spTree>
    <p:extLst>
      <p:ext uri="{BB962C8B-B14F-4D97-AF65-F5344CB8AC3E}">
        <p14:creationId xmlns:p14="http://schemas.microsoft.com/office/powerpoint/2010/main" val="141372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1100" dirty="0"/>
          </a:p>
        </p:txBody>
      </p:sp>
      <p:sp>
        <p:nvSpPr>
          <p:cNvPr id="4" name="Slide Number Placeholder 3"/>
          <p:cNvSpPr>
            <a:spLocks noGrp="1"/>
          </p:cNvSpPr>
          <p:nvPr>
            <p:ph type="sldNum" sz="quarter" idx="5"/>
          </p:nvPr>
        </p:nvSpPr>
        <p:spPr/>
        <p:txBody>
          <a:bodyPr/>
          <a:lstStyle/>
          <a:p>
            <a:fld id="{3AE10A9D-8139-42D9-ABFA-05DE72E6A16A}" type="slidenum">
              <a:rPr lang="en-US" smtClean="0"/>
              <a:t>8</a:t>
            </a:fld>
            <a:endParaRPr lang="en-US"/>
          </a:p>
        </p:txBody>
      </p:sp>
    </p:spTree>
    <p:extLst>
      <p:ext uri="{BB962C8B-B14F-4D97-AF65-F5344CB8AC3E}">
        <p14:creationId xmlns:p14="http://schemas.microsoft.com/office/powerpoint/2010/main" val="216871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9</a:t>
            </a:fld>
            <a:endParaRPr lang="en-US"/>
          </a:p>
        </p:txBody>
      </p:sp>
    </p:spTree>
    <p:extLst>
      <p:ext uri="{BB962C8B-B14F-4D97-AF65-F5344CB8AC3E}">
        <p14:creationId xmlns:p14="http://schemas.microsoft.com/office/powerpoint/2010/main" val="220406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AE10A9D-8139-42D9-ABFA-05DE72E6A16A}" type="slidenum">
              <a:rPr lang="en-US" smtClean="0"/>
              <a:t>10</a:t>
            </a:fld>
            <a:endParaRPr lang="en-US"/>
          </a:p>
        </p:txBody>
      </p:sp>
    </p:spTree>
    <p:extLst>
      <p:ext uri="{BB962C8B-B14F-4D97-AF65-F5344CB8AC3E}">
        <p14:creationId xmlns:p14="http://schemas.microsoft.com/office/powerpoint/2010/main" val="75942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499F-1282-7833-78FB-C94757B91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BA04D-E044-ED3B-337C-84DCF544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F38E61-4983-506C-3E5F-A8AD30BC21FC}"/>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5" name="Footer Placeholder 4">
            <a:extLst>
              <a:ext uri="{FF2B5EF4-FFF2-40B4-BE49-F238E27FC236}">
                <a16:creationId xmlns:a16="http://schemas.microsoft.com/office/drawing/2014/main" id="{D47F282C-BAB0-D7FC-1FD4-D0D0A1E01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B8E1E-35D4-D33E-3278-F28B2ABEC0E5}"/>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225812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97A-8148-777A-8175-3FDC347556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74CCC-73C6-E2B1-8699-E79D5B8E13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B4EF1-C6D9-46CE-BA92-4A1F4A3EF925}"/>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5" name="Footer Placeholder 4">
            <a:extLst>
              <a:ext uri="{FF2B5EF4-FFF2-40B4-BE49-F238E27FC236}">
                <a16:creationId xmlns:a16="http://schemas.microsoft.com/office/drawing/2014/main" id="{3C5895BF-F391-B537-29F5-81408EDD7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3F73B-D6A2-9FFB-53BC-DF197AF23D65}"/>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108675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0CF58B-B30E-98D0-1975-3B04988991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8C27A-796E-9312-B7C5-D28675343D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954C7-E044-41F1-84E0-FA0316D83B61}"/>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5" name="Footer Placeholder 4">
            <a:extLst>
              <a:ext uri="{FF2B5EF4-FFF2-40B4-BE49-F238E27FC236}">
                <a16:creationId xmlns:a16="http://schemas.microsoft.com/office/drawing/2014/main" id="{F6C6A421-A63C-D185-8655-458F0DAFD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943DA-E7E7-2A88-72E2-32D2B11D0313}"/>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25562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28840" y="2671851"/>
            <a:ext cx="6031600" cy="1546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cxnSp>
        <p:nvCxnSpPr>
          <p:cNvPr id="11" name="Google Shape;11;p2"/>
          <p:cNvCxnSpPr/>
          <p:nvPr/>
        </p:nvCxnSpPr>
        <p:spPr>
          <a:xfrm>
            <a:off x="-8033" y="4902016"/>
            <a:ext cx="12216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490600" y="4524000"/>
            <a:ext cx="756000" cy="756000"/>
          </a:xfrm>
          <a:prstGeom prst="ellipse">
            <a:avLst/>
          </a:prstGeom>
          <a:solidFill>
            <a:srgbClr val="FFC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421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966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841667" y="1230224"/>
            <a:ext cx="5171200" cy="5808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841667" y="2158267"/>
            <a:ext cx="4567200" cy="43080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6" name="Google Shape;36;p6"/>
          <p:cNvSpPr txBox="1">
            <a:spLocks noGrp="1"/>
          </p:cNvSpPr>
          <p:nvPr>
            <p:ph type="body" idx="2"/>
          </p:nvPr>
        </p:nvSpPr>
        <p:spPr>
          <a:xfrm>
            <a:off x="6683888" y="2158267"/>
            <a:ext cx="4567200" cy="43080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cxnSp>
        <p:nvCxnSpPr>
          <p:cNvPr id="37" name="Google Shape;37;p6"/>
          <p:cNvCxnSpPr/>
          <p:nvPr/>
        </p:nvCxnSpPr>
        <p:spPr>
          <a:xfrm>
            <a:off x="0" y="1508967"/>
            <a:ext cx="18344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1089967" y="1238356"/>
            <a:ext cx="541200" cy="541200"/>
          </a:xfrm>
          <a:prstGeom prst="ellipse">
            <a:avLst/>
          </a:prstGeom>
          <a:solidFill>
            <a:srgbClr val="FFC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6"/>
          <p:cNvCxnSpPr/>
          <p:nvPr/>
        </p:nvCxnSpPr>
        <p:spPr>
          <a:xfrm>
            <a:off x="7020867" y="1508967"/>
            <a:ext cx="51712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00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E1C1-71C3-BE80-7BA3-A47144F42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2B892-EC94-275C-55D9-8B9F73FB66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83F9E-95C1-1DD7-E7B3-11801A085939}"/>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5" name="Footer Placeholder 4">
            <a:extLst>
              <a:ext uri="{FF2B5EF4-FFF2-40B4-BE49-F238E27FC236}">
                <a16:creationId xmlns:a16="http://schemas.microsoft.com/office/drawing/2014/main" id="{3577AD8F-E51D-58B3-37D6-FF062E39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5B519-016A-FDB3-7B22-D714F163737C}"/>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338073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BC80-BC62-A3AB-768A-547CF7A7B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E1652-AD3F-BCD4-B876-B90891E77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AC022F-42FE-576C-0F2E-0644CFE0730D}"/>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5" name="Footer Placeholder 4">
            <a:extLst>
              <a:ext uri="{FF2B5EF4-FFF2-40B4-BE49-F238E27FC236}">
                <a16:creationId xmlns:a16="http://schemas.microsoft.com/office/drawing/2014/main" id="{B208B453-B563-41B4-9653-F453A8F2E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5453F-4E9C-E358-247D-2118FAE3606C}"/>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229850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E746-8480-B68B-0921-52B4C91C3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E131E-7235-A022-ADE9-8E12418868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F8FA92-8DE2-51D8-8FB9-1C81B91350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5796FF-B807-A22A-E816-09270E909F8C}"/>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6" name="Footer Placeholder 5">
            <a:extLst>
              <a:ext uri="{FF2B5EF4-FFF2-40B4-BE49-F238E27FC236}">
                <a16:creationId xmlns:a16="http://schemas.microsoft.com/office/drawing/2014/main" id="{D09DEAFC-3485-95BE-A9BD-82DA197B3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36230-3B73-23B3-1374-E59D08A1A8F2}"/>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353617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8DC8-3D9A-6588-CDAA-B17CC05236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29372E-64C9-835A-0691-E36BCC77B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54DD6-6D8C-3D03-C5F2-18E9D3445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B94C7D-BB50-8659-B443-6EBA41E1F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787EE-CAA2-FC4F-F832-8D1D130425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24467-4CA8-E7D3-BC24-E54B7BF43F7B}"/>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8" name="Footer Placeholder 7">
            <a:extLst>
              <a:ext uri="{FF2B5EF4-FFF2-40B4-BE49-F238E27FC236}">
                <a16:creationId xmlns:a16="http://schemas.microsoft.com/office/drawing/2014/main" id="{51355857-7275-DD12-3D30-58114ED304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D7648D-93BF-5573-815C-DC9F052DBF0E}"/>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107140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E92B-5D10-4D51-6C0F-5A87D01BB6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2B280-5F6D-2005-488F-DAC0FD2B942E}"/>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4" name="Footer Placeholder 3">
            <a:extLst>
              <a:ext uri="{FF2B5EF4-FFF2-40B4-BE49-F238E27FC236}">
                <a16:creationId xmlns:a16="http://schemas.microsoft.com/office/drawing/2014/main" id="{FC116875-30C9-9E11-4242-6D40D1CF7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FFDA25-66EA-4C01-1914-3909A2B48F84}"/>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235029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96B3A-F4CB-8061-0811-2EF5CA594D17}"/>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3" name="Footer Placeholder 2">
            <a:extLst>
              <a:ext uri="{FF2B5EF4-FFF2-40B4-BE49-F238E27FC236}">
                <a16:creationId xmlns:a16="http://schemas.microsoft.com/office/drawing/2014/main" id="{B243A639-82B2-A648-EDC9-6E8547173E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0D452-8742-D6BC-19EC-EBAA3C7CBB11}"/>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114290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6CE5-3C84-3061-6F4B-F94CF42A5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D2522-C6BB-0BA5-95E5-D74C774F0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FBF71-C4F2-9EA4-753A-0BE2EE391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E4C80-E90F-B533-8FD2-14B1FF2CAD9B}"/>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6" name="Footer Placeholder 5">
            <a:extLst>
              <a:ext uri="{FF2B5EF4-FFF2-40B4-BE49-F238E27FC236}">
                <a16:creationId xmlns:a16="http://schemas.microsoft.com/office/drawing/2014/main" id="{61CC2A82-E542-7C4B-FA94-58249BC6C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08F96-F99F-A027-88C5-19C0299295BB}"/>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135147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A26B-D19F-A2EA-DCF9-55A997081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E1CF3-86BD-1A12-F187-55590B1F2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B41DA6-654F-14B3-A21C-826D4B0B4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6011B-6B55-D5C6-6225-CBB679E7FEA1}"/>
              </a:ext>
            </a:extLst>
          </p:cNvPr>
          <p:cNvSpPr>
            <a:spLocks noGrp="1"/>
          </p:cNvSpPr>
          <p:nvPr>
            <p:ph type="dt" sz="half" idx="10"/>
          </p:nvPr>
        </p:nvSpPr>
        <p:spPr/>
        <p:txBody>
          <a:bodyPr/>
          <a:lstStyle/>
          <a:p>
            <a:fld id="{746BABF8-EEC6-4577-8E5E-1C0BEC2A2DBB}" type="datetimeFigureOut">
              <a:rPr lang="en-US" smtClean="0"/>
              <a:t>12/7/2022</a:t>
            </a:fld>
            <a:endParaRPr lang="en-US"/>
          </a:p>
        </p:txBody>
      </p:sp>
      <p:sp>
        <p:nvSpPr>
          <p:cNvPr id="6" name="Footer Placeholder 5">
            <a:extLst>
              <a:ext uri="{FF2B5EF4-FFF2-40B4-BE49-F238E27FC236}">
                <a16:creationId xmlns:a16="http://schemas.microsoft.com/office/drawing/2014/main" id="{165D1B6A-1588-C4B1-ABBF-06256E77E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2754A-C3FA-6EA3-B1AC-1D13DA6A209C}"/>
              </a:ext>
            </a:extLst>
          </p:cNvPr>
          <p:cNvSpPr>
            <a:spLocks noGrp="1"/>
          </p:cNvSpPr>
          <p:nvPr>
            <p:ph type="sldNum" sz="quarter" idx="12"/>
          </p:nvPr>
        </p:nvSpPr>
        <p:spPr/>
        <p:txBody>
          <a:bodyPr/>
          <a:lstStyle/>
          <a:p>
            <a:fld id="{4232D9B8-8CAB-4142-82E4-904AB87F4504}" type="slidenum">
              <a:rPr lang="en-US" smtClean="0"/>
              <a:t>‹#›</a:t>
            </a:fld>
            <a:endParaRPr lang="en-US"/>
          </a:p>
        </p:txBody>
      </p:sp>
    </p:spTree>
    <p:extLst>
      <p:ext uri="{BB962C8B-B14F-4D97-AF65-F5344CB8AC3E}">
        <p14:creationId xmlns:p14="http://schemas.microsoft.com/office/powerpoint/2010/main" val="327555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30797-04D8-AA0E-EFF2-724123BC5B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98037A-2438-A137-0463-1E00287A0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FFDD2-34EC-80D6-C42A-BE721DB6C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BABF8-EEC6-4577-8E5E-1C0BEC2A2DBB}" type="datetimeFigureOut">
              <a:rPr lang="en-US" smtClean="0"/>
              <a:t>12/7/2022</a:t>
            </a:fld>
            <a:endParaRPr lang="en-US"/>
          </a:p>
        </p:txBody>
      </p:sp>
      <p:sp>
        <p:nvSpPr>
          <p:cNvPr id="5" name="Footer Placeholder 4">
            <a:extLst>
              <a:ext uri="{FF2B5EF4-FFF2-40B4-BE49-F238E27FC236}">
                <a16:creationId xmlns:a16="http://schemas.microsoft.com/office/drawing/2014/main" id="{3E88DAD3-F8FE-C845-4D09-A5159ABE6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CF5BD6-1754-FE15-071F-673739768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2D9B8-8CAB-4142-82E4-904AB87F4504}" type="slidenum">
              <a:rPr lang="en-US" smtClean="0"/>
              <a:t>‹#›</a:t>
            </a:fld>
            <a:endParaRPr lang="en-US"/>
          </a:p>
        </p:txBody>
      </p:sp>
    </p:spTree>
    <p:extLst>
      <p:ext uri="{BB962C8B-B14F-4D97-AF65-F5344CB8AC3E}">
        <p14:creationId xmlns:p14="http://schemas.microsoft.com/office/powerpoint/2010/main" val="26446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k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1" name="Google Shape;71;p12"/>
          <p:cNvSpPr txBox="1">
            <a:spLocks noGrp="1"/>
          </p:cNvSpPr>
          <p:nvPr>
            <p:ph type="ctrTitle"/>
          </p:nvPr>
        </p:nvSpPr>
        <p:spPr>
          <a:xfrm>
            <a:off x="1328839" y="852755"/>
            <a:ext cx="8553097" cy="3365496"/>
          </a:xfrm>
          <a:prstGeom prst="rect">
            <a:avLst/>
          </a:prstGeom>
        </p:spPr>
        <p:txBody>
          <a:bodyPr spcFirstLastPara="1" vert="horz" wrap="square" lIns="121900" tIns="121900" rIns="121900" bIns="121900" rtlCol="0" anchor="b" anchorCtr="0">
            <a:noAutofit/>
          </a:bodyPr>
          <a:lstStyle/>
          <a:p>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Parliamentary Stayers in Western Democracies: Mind the Gender-Gap in Political Endurance</a:t>
            </a:r>
            <a:br>
              <a:rPr lang="en-US" sz="35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Ragnhild Muriaas &amp; Torill Stavenes,</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CEE General Seminar, 22.11.2022</a:t>
            </a:r>
            <a:endParaRPr sz="3500" dirty="0">
              <a:latin typeface="Times New Roman" panose="02020603050405020304" pitchFamily="18" charset="0"/>
              <a:cs typeface="Times New Roman" panose="02020603050405020304" pitchFamily="18" charset="0"/>
            </a:endParaRPr>
          </a:p>
        </p:txBody>
      </p:sp>
      <p:grpSp>
        <p:nvGrpSpPr>
          <p:cNvPr id="72" name="Google Shape;72;p12"/>
          <p:cNvGrpSpPr/>
          <p:nvPr/>
        </p:nvGrpSpPr>
        <p:grpSpPr>
          <a:xfrm>
            <a:off x="1732220" y="4681899"/>
            <a:ext cx="287955" cy="456532"/>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4" name="Picture 3" descr="Logo&#10;&#10;Description automatically generated">
            <a:extLst>
              <a:ext uri="{FF2B5EF4-FFF2-40B4-BE49-F238E27FC236}">
                <a16:creationId xmlns:a16="http://schemas.microsoft.com/office/drawing/2014/main" id="{A8C3B4B8-53F8-126D-AD22-9C6E977E9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7791" y="5121691"/>
            <a:ext cx="1533565" cy="1546401"/>
          </a:xfrm>
          <a:prstGeom prst="rect">
            <a:avLst/>
          </a:prstGeom>
        </p:spPr>
      </p:pic>
      <p:pic>
        <p:nvPicPr>
          <p:cNvPr id="6" name="Picture 5" descr="Diagram&#10;&#10;Description automatically generated">
            <a:extLst>
              <a:ext uri="{FF2B5EF4-FFF2-40B4-BE49-F238E27FC236}">
                <a16:creationId xmlns:a16="http://schemas.microsoft.com/office/drawing/2014/main" id="{B691A7EA-C0DC-5868-DA4B-B8A423F1A0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877" y="5072903"/>
            <a:ext cx="2424407" cy="1595189"/>
          </a:xfrm>
          <a:prstGeom prst="rect">
            <a:avLst/>
          </a:prstGeom>
        </p:spPr>
      </p:pic>
      <p:sp>
        <p:nvSpPr>
          <p:cNvPr id="8" name="TekstSylinder 7">
            <a:extLst>
              <a:ext uri="{FF2B5EF4-FFF2-40B4-BE49-F238E27FC236}">
                <a16:creationId xmlns:a16="http://schemas.microsoft.com/office/drawing/2014/main" id="{FD9EBE21-4F73-A788-4F3F-0A1A9DF548AC}"/>
              </a:ext>
            </a:extLst>
          </p:cNvPr>
          <p:cNvSpPr txBox="1"/>
          <p:nvPr/>
        </p:nvSpPr>
        <p:spPr>
          <a:xfrm>
            <a:off x="1473137" y="5859234"/>
            <a:ext cx="6231974" cy="276999"/>
          </a:xfrm>
          <a:prstGeom prst="rect">
            <a:avLst/>
          </a:prstGeom>
          <a:noFill/>
        </p:spPr>
        <p:txBody>
          <a:bodyPr wrap="square" rtlCol="0">
            <a:spAutoFit/>
          </a:bodyPr>
          <a:lstStyle/>
          <a:p>
            <a:r>
              <a:rPr lang="en-US" sz="1200" dirty="0"/>
              <a:t>*Work in progress: Please note that the measurements are adjusted in later versions. </a:t>
            </a:r>
            <a:endParaRPr lang="nb-NO" sz="1200" dirty="0"/>
          </a:p>
        </p:txBody>
      </p:sp>
    </p:spTree>
    <p:extLst>
      <p:ext uri="{BB962C8B-B14F-4D97-AF65-F5344CB8AC3E}">
        <p14:creationId xmlns:p14="http://schemas.microsoft.com/office/powerpoint/2010/main" val="132476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D550C90-30D4-D768-D885-A57BEBCE6611}"/>
              </a:ext>
            </a:extLst>
          </p:cNvPr>
          <p:cNvSpPr/>
          <p:nvPr/>
        </p:nvSpPr>
        <p:spPr>
          <a:xfrm>
            <a:off x="1563388" y="2318658"/>
            <a:ext cx="1130555" cy="11040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Female few terms</a:t>
            </a:r>
            <a:endParaRPr lang="nb-NO" sz="1500" dirty="0"/>
          </a:p>
        </p:txBody>
      </p:sp>
      <p:sp>
        <p:nvSpPr>
          <p:cNvPr id="4" name="Oval 3">
            <a:extLst>
              <a:ext uri="{FF2B5EF4-FFF2-40B4-BE49-F238E27FC236}">
                <a16:creationId xmlns:a16="http://schemas.microsoft.com/office/drawing/2014/main" id="{8562545C-5914-3992-E025-477CCBFE8F5D}"/>
              </a:ext>
            </a:extLst>
          </p:cNvPr>
          <p:cNvSpPr/>
          <p:nvPr/>
        </p:nvSpPr>
        <p:spPr>
          <a:xfrm>
            <a:off x="5023745" y="304801"/>
            <a:ext cx="1077710" cy="1052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Female stayers</a:t>
            </a:r>
            <a:endParaRPr lang="nb-NO" sz="1500" dirty="0"/>
          </a:p>
        </p:txBody>
      </p:sp>
      <p:sp>
        <p:nvSpPr>
          <p:cNvPr id="5" name="Oval 4">
            <a:extLst>
              <a:ext uri="{FF2B5EF4-FFF2-40B4-BE49-F238E27FC236}">
                <a16:creationId xmlns:a16="http://schemas.microsoft.com/office/drawing/2014/main" id="{38146ED4-FFE9-88DC-61B7-9772442E1AB1}"/>
              </a:ext>
            </a:extLst>
          </p:cNvPr>
          <p:cNvSpPr/>
          <p:nvPr/>
        </p:nvSpPr>
        <p:spPr>
          <a:xfrm>
            <a:off x="9766068" y="2312393"/>
            <a:ext cx="1124866" cy="11103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Male stayers</a:t>
            </a:r>
            <a:endParaRPr lang="nb-NO" sz="1500" dirty="0"/>
          </a:p>
        </p:txBody>
      </p:sp>
      <p:sp>
        <p:nvSpPr>
          <p:cNvPr id="6" name="Oval 5">
            <a:extLst>
              <a:ext uri="{FF2B5EF4-FFF2-40B4-BE49-F238E27FC236}">
                <a16:creationId xmlns:a16="http://schemas.microsoft.com/office/drawing/2014/main" id="{056746EE-A3F5-E108-1CEE-D659CFA852E5}"/>
              </a:ext>
            </a:extLst>
          </p:cNvPr>
          <p:cNvSpPr/>
          <p:nvPr/>
        </p:nvSpPr>
        <p:spPr>
          <a:xfrm>
            <a:off x="6480567" y="342900"/>
            <a:ext cx="1077710" cy="1052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Male few terms</a:t>
            </a:r>
            <a:endParaRPr lang="nb-NO" sz="1500" dirty="0"/>
          </a:p>
        </p:txBody>
      </p:sp>
      <p:pic>
        <p:nvPicPr>
          <p:cNvPr id="8" name="Picture 7">
            <a:extLst>
              <a:ext uri="{FF2B5EF4-FFF2-40B4-BE49-F238E27FC236}">
                <a16:creationId xmlns:a16="http://schemas.microsoft.com/office/drawing/2014/main" id="{D18CF1D9-7645-7F9D-71BF-6ADA1913ECE0}"/>
              </a:ext>
            </a:extLst>
          </p:cNvPr>
          <p:cNvPicPr>
            <a:picLocks noChangeAspect="1"/>
          </p:cNvPicPr>
          <p:nvPr/>
        </p:nvPicPr>
        <p:blipFill rotWithShape="1">
          <a:blip r:embed="rId3"/>
          <a:srcRect t="22635" b="22490"/>
          <a:stretch/>
        </p:blipFill>
        <p:spPr>
          <a:xfrm>
            <a:off x="2858811" y="1854862"/>
            <a:ext cx="6742389" cy="3483429"/>
          </a:xfrm>
          <a:prstGeom prst="rect">
            <a:avLst/>
          </a:prstGeom>
        </p:spPr>
      </p:pic>
      <p:cxnSp>
        <p:nvCxnSpPr>
          <p:cNvPr id="12" name="Straight Arrow Connector 11">
            <a:extLst>
              <a:ext uri="{FF2B5EF4-FFF2-40B4-BE49-F238E27FC236}">
                <a16:creationId xmlns:a16="http://schemas.microsoft.com/office/drawing/2014/main" id="{24878C58-853F-7F2F-FC8F-9E5AB36C169D}"/>
              </a:ext>
            </a:extLst>
          </p:cNvPr>
          <p:cNvCxnSpPr/>
          <p:nvPr/>
        </p:nvCxnSpPr>
        <p:spPr>
          <a:xfrm>
            <a:off x="2693943" y="3200400"/>
            <a:ext cx="517343" cy="222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CB2E2A9-A307-8025-9830-3DD5A15B1626}"/>
              </a:ext>
            </a:extLst>
          </p:cNvPr>
          <p:cNvCxnSpPr/>
          <p:nvPr/>
        </p:nvCxnSpPr>
        <p:spPr>
          <a:xfrm>
            <a:off x="5617029" y="1519709"/>
            <a:ext cx="152400" cy="33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698EB71-12A7-C14A-B335-6C12E9F5C146}"/>
              </a:ext>
            </a:extLst>
          </p:cNvPr>
          <p:cNvCxnSpPr/>
          <p:nvPr/>
        </p:nvCxnSpPr>
        <p:spPr>
          <a:xfrm flipH="1">
            <a:off x="6825343" y="1519709"/>
            <a:ext cx="163286" cy="439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DEB6CAA-47E8-A7B7-7817-7C376E90B93C}"/>
              </a:ext>
            </a:extLst>
          </p:cNvPr>
          <p:cNvCxnSpPr/>
          <p:nvPr/>
        </p:nvCxnSpPr>
        <p:spPr>
          <a:xfrm flipH="1">
            <a:off x="9124331" y="3176984"/>
            <a:ext cx="559303" cy="239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95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B9C9AEAF-A05E-5F54-03D0-47C5E527458B}"/>
              </a:ext>
            </a:extLst>
          </p:cNvPr>
          <p:cNvSpPr>
            <a:spLocks noGrp="1"/>
          </p:cNvSpPr>
          <p:nvPr>
            <p:ph type="title"/>
          </p:nvPr>
        </p:nvSpPr>
        <p:spPr>
          <a:xfrm>
            <a:off x="621792" y="1161288"/>
            <a:ext cx="3602736" cy="4526280"/>
          </a:xfrm>
        </p:spPr>
        <p:txBody>
          <a:bodyPr>
            <a:normAutofit/>
          </a:bodyPr>
          <a:lstStyle/>
          <a:p>
            <a:r>
              <a:rPr lang="en-US" sz="4000" dirty="0"/>
              <a:t>Our premise</a:t>
            </a:r>
            <a:endParaRPr lang="nb-NO" sz="4000" dirty="0"/>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3E43AD40-AA7B-09D5-068C-03A1F735C110}"/>
              </a:ext>
            </a:extLst>
          </p:cNvPr>
          <p:cNvSpPr>
            <a:spLocks noGrp="1"/>
          </p:cNvSpPr>
          <p:nvPr>
            <p:ph idx="1"/>
          </p:nvPr>
        </p:nvSpPr>
        <p:spPr>
          <a:xfrm>
            <a:off x="5434149" y="932688"/>
            <a:ext cx="5916603" cy="4992624"/>
          </a:xfrm>
        </p:spPr>
        <p:txBody>
          <a:bodyPr anchor="ctr">
            <a:normAutofit/>
          </a:bodyPr>
          <a:lstStyle/>
          <a:p>
            <a:r>
              <a:rPr lang="en-US" dirty="0">
                <a:effectLst/>
                <a:latin typeface="Times New Roman" panose="02020603050405020304" pitchFamily="18" charset="0"/>
                <a:ea typeface="Calibri" panose="020F0502020204030204" pitchFamily="34" charset="0"/>
              </a:rPr>
              <a:t>What if it takes time for parliamentarians to get the experience required for effective governance. </a:t>
            </a:r>
          </a:p>
          <a:p>
            <a:pPr marL="0" indent="0">
              <a:buNone/>
            </a:pPr>
            <a:endParaRPr lang="en-US" dirty="0">
              <a:latin typeface="Times New Roman" panose="02020603050405020304" pitchFamily="18" charset="0"/>
              <a:ea typeface="Calibri" panose="020F0502020204030204" pitchFamily="34" charset="0"/>
            </a:endParaRPr>
          </a:p>
          <a:p>
            <a:pPr marL="0" indent="0">
              <a:buNone/>
            </a:pPr>
            <a:r>
              <a:rPr lang="en-US" dirty="0">
                <a:effectLst/>
                <a:latin typeface="Times New Roman" panose="02020603050405020304" pitchFamily="18" charset="0"/>
                <a:ea typeface="Calibri" panose="020F0502020204030204" pitchFamily="34" charset="0"/>
              </a:rPr>
              <a:t>			(Norris, 1997)</a:t>
            </a:r>
            <a:endParaRPr lang="en-US" dirty="0"/>
          </a:p>
          <a:p>
            <a:endParaRPr lang="nb-NO" sz="2000" dirty="0"/>
          </a:p>
        </p:txBody>
      </p:sp>
    </p:spTree>
    <p:extLst>
      <p:ext uri="{BB962C8B-B14F-4D97-AF65-F5344CB8AC3E}">
        <p14:creationId xmlns:p14="http://schemas.microsoft.com/office/powerpoint/2010/main" val="213314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5" name="Objekt 4"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Tittel 2"/>
          <p:cNvSpPr>
            <a:spLocks noGrp="1"/>
          </p:cNvSpPr>
          <p:nvPr>
            <p:ph type="title"/>
          </p:nvPr>
        </p:nvSpPr>
        <p:spPr>
          <a:xfrm>
            <a:off x="1841666" y="1230224"/>
            <a:ext cx="8499763" cy="580800"/>
          </a:xfrm>
        </p:spPr>
        <p:txBody>
          <a:bodyPr vert="horz"/>
          <a:lstStyle/>
          <a:p>
            <a:r>
              <a:rPr lang="nb-NO" dirty="0" err="1"/>
              <a:t>Backdrop</a:t>
            </a:r>
            <a:r>
              <a:rPr lang="nb-NO" dirty="0"/>
              <a:t>: </a:t>
            </a:r>
            <a:r>
              <a:rPr lang="nb-NO" dirty="0" err="1"/>
              <a:t>What</a:t>
            </a:r>
            <a:r>
              <a:rPr lang="nb-NO" dirty="0"/>
              <a:t> is </a:t>
            </a:r>
            <a:r>
              <a:rPr lang="nb-NO" dirty="0" err="1"/>
              <a:t>gender</a:t>
            </a:r>
            <a:r>
              <a:rPr lang="nb-NO" dirty="0"/>
              <a:t> </a:t>
            </a:r>
            <a:r>
              <a:rPr lang="nb-NO" dirty="0" err="1"/>
              <a:t>balance</a:t>
            </a:r>
            <a:r>
              <a:rPr lang="nb-NO" dirty="0"/>
              <a:t>?</a:t>
            </a:r>
          </a:p>
        </p:txBody>
      </p:sp>
      <p:sp>
        <p:nvSpPr>
          <p:cNvPr id="18" name="Plassholder for tekst 17"/>
          <p:cNvSpPr>
            <a:spLocks noGrp="1"/>
          </p:cNvSpPr>
          <p:nvPr>
            <p:ph type="body" idx="1"/>
          </p:nvPr>
        </p:nvSpPr>
        <p:spPr>
          <a:xfrm>
            <a:off x="1117301" y="2180189"/>
            <a:ext cx="10273668" cy="3248323"/>
          </a:xfrm>
        </p:spPr>
        <p:txBody>
          <a:bodyPr/>
          <a:lstStyle/>
          <a:p>
            <a:r>
              <a:rPr lang="nb-NO" sz="2400" dirty="0" err="1"/>
              <a:t>Endurance</a:t>
            </a:r>
            <a:r>
              <a:rPr lang="nb-NO" sz="2400" dirty="0"/>
              <a:t> (or </a:t>
            </a:r>
            <a:r>
              <a:rPr lang="nb-NO" sz="2400" dirty="0" err="1"/>
              <a:t>seniority</a:t>
            </a:r>
            <a:r>
              <a:rPr lang="nb-NO" sz="2400" dirty="0"/>
              <a:t> or </a:t>
            </a:r>
            <a:r>
              <a:rPr lang="nb-NO" sz="2400" dirty="0" err="1"/>
              <a:t>experience</a:t>
            </a:r>
            <a:r>
              <a:rPr lang="nb-NO" sz="2400" dirty="0"/>
              <a:t>) has </a:t>
            </a:r>
            <a:r>
              <a:rPr lang="nb-NO" sz="2400" dirty="0" err="1"/>
              <a:t>been</a:t>
            </a:r>
            <a:r>
              <a:rPr lang="nb-NO" sz="2400" dirty="0"/>
              <a:t> </a:t>
            </a:r>
            <a:r>
              <a:rPr lang="nb-NO" sz="2400" dirty="0" err="1"/>
              <a:t>found</a:t>
            </a:r>
            <a:r>
              <a:rPr lang="nb-NO" sz="2400" dirty="0"/>
              <a:t> to </a:t>
            </a:r>
            <a:r>
              <a:rPr lang="nb-NO" sz="2400" dirty="0" err="1"/>
              <a:t>impact</a:t>
            </a:r>
            <a:r>
              <a:rPr lang="nb-NO" sz="2400" dirty="0"/>
              <a:t> a MPs </a:t>
            </a:r>
            <a:r>
              <a:rPr lang="nb-NO" sz="2400" dirty="0" err="1"/>
              <a:t>ability</a:t>
            </a:r>
            <a:r>
              <a:rPr lang="nb-NO" sz="2400" dirty="0"/>
              <a:t> to:</a:t>
            </a:r>
          </a:p>
          <a:p>
            <a:pPr lvl="1"/>
            <a:r>
              <a:rPr lang="nb-NO" sz="2133" dirty="0" err="1"/>
              <a:t>Effectively</a:t>
            </a:r>
            <a:r>
              <a:rPr lang="nb-NO" sz="2133" dirty="0"/>
              <a:t> lead and </a:t>
            </a:r>
            <a:r>
              <a:rPr lang="nb-NO" sz="2133" dirty="0" err="1"/>
              <a:t>influence</a:t>
            </a:r>
            <a:r>
              <a:rPr lang="nb-NO" sz="2133" dirty="0"/>
              <a:t> a policy </a:t>
            </a:r>
            <a:r>
              <a:rPr lang="nb-NO" sz="2133" dirty="0" err="1"/>
              <a:t>process</a:t>
            </a:r>
            <a:r>
              <a:rPr lang="nb-NO" sz="2133" dirty="0"/>
              <a:t> (Jones et al, 2002) </a:t>
            </a:r>
          </a:p>
          <a:p>
            <a:pPr lvl="1"/>
            <a:r>
              <a:rPr lang="nb-NO" sz="2133" dirty="0" err="1"/>
              <a:t>Receive</a:t>
            </a:r>
            <a:r>
              <a:rPr lang="nb-NO" sz="2133" dirty="0"/>
              <a:t> </a:t>
            </a:r>
            <a:r>
              <a:rPr lang="nb-NO" sz="2133" dirty="0" err="1"/>
              <a:t>certain</a:t>
            </a:r>
            <a:r>
              <a:rPr lang="nb-NO" sz="2133" dirty="0"/>
              <a:t> </a:t>
            </a:r>
            <a:r>
              <a:rPr lang="nb-NO" sz="2133" dirty="0" err="1"/>
              <a:t>rewards</a:t>
            </a:r>
            <a:r>
              <a:rPr lang="nb-NO" sz="2133" dirty="0"/>
              <a:t> and </a:t>
            </a:r>
            <a:r>
              <a:rPr lang="nb-NO" sz="2133" dirty="0" err="1"/>
              <a:t>privileges</a:t>
            </a:r>
            <a:r>
              <a:rPr lang="nb-NO" sz="2133" dirty="0"/>
              <a:t> </a:t>
            </a:r>
            <a:r>
              <a:rPr lang="nb-NO" sz="2000" dirty="0"/>
              <a:t>(</a:t>
            </a:r>
            <a:r>
              <a:rPr lang="en-US" sz="2000" dirty="0"/>
              <a:t>Heinsohn and Schiefer, 2019)</a:t>
            </a:r>
            <a:endParaRPr lang="nb-NO" sz="2000" dirty="0"/>
          </a:p>
          <a:p>
            <a:pPr lvl="1"/>
            <a:r>
              <a:rPr lang="nb-NO" sz="2133" dirty="0"/>
              <a:t>Be </a:t>
            </a:r>
            <a:r>
              <a:rPr lang="nb-NO" sz="2133" dirty="0" err="1"/>
              <a:t>able</a:t>
            </a:r>
            <a:r>
              <a:rPr lang="nb-NO" sz="2133" dirty="0"/>
              <a:t> to </a:t>
            </a:r>
            <a:r>
              <a:rPr lang="nb-NO" sz="2133" dirty="0" err="1"/>
              <a:t>choose</a:t>
            </a:r>
            <a:r>
              <a:rPr lang="nb-NO" sz="2133" dirty="0"/>
              <a:t> </a:t>
            </a:r>
            <a:r>
              <a:rPr lang="nb-NO" sz="2133" dirty="0" err="1"/>
              <a:t>committee</a:t>
            </a:r>
            <a:r>
              <a:rPr lang="nb-NO" sz="2133" dirty="0"/>
              <a:t> </a:t>
            </a:r>
            <a:r>
              <a:rPr lang="nb-NO" sz="2133" dirty="0" err="1"/>
              <a:t>assignments</a:t>
            </a:r>
            <a:r>
              <a:rPr lang="nb-NO" sz="2133" dirty="0"/>
              <a:t> and </a:t>
            </a:r>
            <a:r>
              <a:rPr lang="nb-NO" sz="2133" dirty="0" err="1"/>
              <a:t>chairmanships</a:t>
            </a:r>
            <a:r>
              <a:rPr lang="nb-NO" sz="2133" dirty="0"/>
              <a:t> (Squire, 1988) </a:t>
            </a:r>
          </a:p>
          <a:p>
            <a:r>
              <a:rPr lang="nb-NO" sz="2000" dirty="0" err="1"/>
              <a:t>Lacking</a:t>
            </a:r>
            <a:r>
              <a:rPr lang="nb-NO" sz="2000" dirty="0"/>
              <a:t> </a:t>
            </a:r>
            <a:r>
              <a:rPr lang="nb-NO" sz="2000" dirty="0" err="1"/>
              <a:t>experience</a:t>
            </a:r>
            <a:r>
              <a:rPr lang="nb-NO" sz="2000" dirty="0"/>
              <a:t> </a:t>
            </a:r>
            <a:r>
              <a:rPr lang="nb-NO" sz="2000" dirty="0" err="1"/>
              <a:t>also</a:t>
            </a:r>
            <a:r>
              <a:rPr lang="nb-NO" sz="2000" dirty="0"/>
              <a:t> </a:t>
            </a:r>
            <a:r>
              <a:rPr lang="nb-NO" sz="2000" dirty="0" err="1"/>
              <a:t>impacts</a:t>
            </a:r>
            <a:r>
              <a:rPr lang="nb-NO" sz="2000" dirty="0"/>
              <a:t> </a:t>
            </a:r>
            <a:r>
              <a:rPr lang="nb-NO" sz="2000" dirty="0" err="1"/>
              <a:t>the</a:t>
            </a:r>
            <a:r>
              <a:rPr lang="nb-NO" sz="2000" dirty="0"/>
              <a:t> </a:t>
            </a:r>
            <a:r>
              <a:rPr lang="nb-NO" sz="2000" dirty="0" err="1"/>
              <a:t>parliamentary</a:t>
            </a:r>
            <a:r>
              <a:rPr lang="nb-NO" sz="2000" dirty="0"/>
              <a:t> </a:t>
            </a:r>
            <a:r>
              <a:rPr lang="nb-NO" sz="2000" dirty="0" err="1"/>
              <a:t>experience</a:t>
            </a:r>
            <a:r>
              <a:rPr lang="nb-NO" sz="2000" dirty="0"/>
              <a:t>:</a:t>
            </a:r>
          </a:p>
          <a:p>
            <a:pPr lvl="1"/>
            <a:r>
              <a:rPr lang="nb-NO" sz="2000" dirty="0" err="1"/>
              <a:t>Higher</a:t>
            </a:r>
            <a:r>
              <a:rPr lang="nb-NO" sz="2000" dirty="0"/>
              <a:t> </a:t>
            </a:r>
            <a:r>
              <a:rPr lang="nb-NO" sz="2000" dirty="0" err="1"/>
              <a:t>demands</a:t>
            </a:r>
            <a:r>
              <a:rPr lang="nb-NO" sz="2000" dirty="0"/>
              <a:t> and negative </a:t>
            </a:r>
            <a:r>
              <a:rPr lang="nb-NO" sz="2000" dirty="0" err="1"/>
              <a:t>treatment</a:t>
            </a:r>
            <a:r>
              <a:rPr lang="nb-NO" sz="2000" dirty="0"/>
              <a:t> (</a:t>
            </a:r>
            <a:r>
              <a:rPr lang="nb-NO" sz="2000" dirty="0" err="1"/>
              <a:t>Sweden</a:t>
            </a:r>
            <a:r>
              <a:rPr lang="nb-NO" sz="2000" dirty="0"/>
              <a:t>) (</a:t>
            </a:r>
            <a:r>
              <a:rPr lang="nb-NO" sz="2000" dirty="0" err="1"/>
              <a:t>Erikson</a:t>
            </a:r>
            <a:r>
              <a:rPr lang="nb-NO" sz="2000" dirty="0"/>
              <a:t> and </a:t>
            </a:r>
            <a:r>
              <a:rPr lang="nb-NO" sz="2000" dirty="0" err="1"/>
              <a:t>Josefsson</a:t>
            </a:r>
            <a:r>
              <a:rPr lang="nb-NO" sz="2000" dirty="0"/>
              <a:t>, 2021)</a:t>
            </a:r>
          </a:p>
          <a:p>
            <a:pPr lvl="1"/>
            <a:r>
              <a:rPr lang="nb-NO" sz="2000" dirty="0"/>
              <a:t>More </a:t>
            </a:r>
            <a:r>
              <a:rPr lang="nb-NO" sz="2000" dirty="0" err="1"/>
              <a:t>loyal</a:t>
            </a:r>
            <a:r>
              <a:rPr lang="nb-NO" sz="2000" dirty="0"/>
              <a:t> and less </a:t>
            </a:r>
            <a:r>
              <a:rPr lang="nb-NO" sz="2000" dirty="0" err="1"/>
              <a:t>rebellious</a:t>
            </a:r>
            <a:r>
              <a:rPr lang="nb-NO" sz="2000" dirty="0"/>
              <a:t> (UK) (</a:t>
            </a:r>
            <a:r>
              <a:rPr lang="nb-NO" sz="2000" dirty="0" err="1"/>
              <a:t>Puwar</a:t>
            </a:r>
            <a:r>
              <a:rPr lang="nb-NO" sz="2000" dirty="0"/>
              <a:t>, 2004; </a:t>
            </a:r>
            <a:r>
              <a:rPr lang="en-US" sz="2000" dirty="0"/>
              <a:t>Cowley and Childs, 2002).</a:t>
            </a:r>
          </a:p>
          <a:p>
            <a:pPr lvl="1"/>
            <a:r>
              <a:rPr lang="en-US" sz="2000" dirty="0"/>
              <a:t>Take time to understand the role (France) (</a:t>
            </a:r>
            <a:r>
              <a:rPr lang="en-US" sz="2000" dirty="0" err="1"/>
              <a:t>Ollion</a:t>
            </a:r>
            <a:r>
              <a:rPr lang="en-US" sz="2000" dirty="0"/>
              <a:t>, 2021; Rosenberg and </a:t>
            </a:r>
            <a:r>
              <a:rPr lang="en-US" sz="2000" dirty="0" err="1"/>
              <a:t>Blomgren</a:t>
            </a:r>
            <a:r>
              <a:rPr lang="en-US" sz="2000" dirty="0"/>
              <a:t>, 2012). </a:t>
            </a:r>
            <a:endParaRPr lang="nb-NO" sz="2000" dirty="0"/>
          </a:p>
        </p:txBody>
      </p:sp>
      <p:sp>
        <p:nvSpPr>
          <p:cNvPr id="2" name="Plassholder for lysbildenummer 1"/>
          <p:cNvSpPr>
            <a:spLocks noGrp="1"/>
          </p:cNvSpPr>
          <p:nvPr>
            <p:ph type="sldNum" idx="12"/>
          </p:nvPr>
        </p:nvSpPr>
        <p:spPr/>
        <p:txBody>
          <a:bodyPr/>
          <a:lstStyle/>
          <a:p>
            <a:pPr algn="ctr"/>
            <a:fld id="{00000000-1234-1234-1234-123412341234}" type="slidenum">
              <a:rPr lang="en" smtClean="0"/>
              <a:pPr algn="ctr"/>
              <a:t>12</a:t>
            </a:fld>
            <a:endParaRPr lang="en"/>
          </a:p>
        </p:txBody>
      </p:sp>
    </p:spTree>
    <p:extLst>
      <p:ext uri="{BB962C8B-B14F-4D97-AF65-F5344CB8AC3E}">
        <p14:creationId xmlns:p14="http://schemas.microsoft.com/office/powerpoint/2010/main" val="258705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4C1A-D744-CC9D-408A-89557D1096B4}"/>
              </a:ext>
            </a:extLst>
          </p:cNvPr>
          <p:cNvSpPr>
            <a:spLocks noGrp="1"/>
          </p:cNvSpPr>
          <p:nvPr>
            <p:ph type="title"/>
          </p:nvPr>
        </p:nvSpPr>
        <p:spPr>
          <a:xfrm>
            <a:off x="1841666" y="1230224"/>
            <a:ext cx="6322619" cy="580800"/>
          </a:xfrm>
        </p:spPr>
        <p:txBody>
          <a:bodyPr/>
          <a:lstStyle/>
          <a:p>
            <a:r>
              <a:rPr lang="en-US" dirty="0"/>
              <a:t>Three measurements </a:t>
            </a:r>
          </a:p>
        </p:txBody>
      </p:sp>
      <p:sp>
        <p:nvSpPr>
          <p:cNvPr id="3" name="Text Placeholder 2">
            <a:extLst>
              <a:ext uri="{FF2B5EF4-FFF2-40B4-BE49-F238E27FC236}">
                <a16:creationId xmlns:a16="http://schemas.microsoft.com/office/drawing/2014/main" id="{179AF1EF-8ADC-B253-EC88-3F952E4FE85F}"/>
              </a:ext>
            </a:extLst>
          </p:cNvPr>
          <p:cNvSpPr>
            <a:spLocks noGrp="1"/>
          </p:cNvSpPr>
          <p:nvPr>
            <p:ph type="body" idx="1"/>
          </p:nvPr>
        </p:nvSpPr>
        <p:spPr>
          <a:xfrm>
            <a:off x="1714344" y="2111968"/>
            <a:ext cx="9860339" cy="4308000"/>
          </a:xfrm>
        </p:spPr>
        <p:txBody>
          <a:bodyPr/>
          <a:lstStyle/>
          <a:p>
            <a:r>
              <a:rPr lang="en-US" sz="2800" i="1" u="sng" dirty="0">
                <a:solidFill>
                  <a:schemeClr val="accent2">
                    <a:lumMod val="50000"/>
                  </a:schemeClr>
                </a:solidFill>
              </a:rPr>
              <a:t>The continuous measure. </a:t>
            </a:r>
          </a:p>
          <a:p>
            <a:pPr lvl="1"/>
            <a:r>
              <a:rPr lang="en-US" sz="2800" dirty="0"/>
              <a:t>What is the difference between men and women’s political endurance in parliaments? </a:t>
            </a:r>
          </a:p>
          <a:p>
            <a:r>
              <a:rPr lang="en-US" sz="2800" i="1" u="sng" dirty="0">
                <a:solidFill>
                  <a:schemeClr val="accent2">
                    <a:lumMod val="50000"/>
                  </a:schemeClr>
                </a:solidFill>
              </a:rPr>
              <a:t>The relational measure. </a:t>
            </a:r>
          </a:p>
          <a:p>
            <a:pPr lvl="1"/>
            <a:r>
              <a:rPr lang="en-US" sz="2800" dirty="0"/>
              <a:t>What is the share of women among those who have served longer than other parliamentarians? </a:t>
            </a:r>
          </a:p>
          <a:p>
            <a:r>
              <a:rPr lang="en-US" sz="2800" i="1" u="sng" dirty="0">
                <a:solidFill>
                  <a:schemeClr val="accent2">
                    <a:lumMod val="50000"/>
                  </a:schemeClr>
                </a:solidFill>
              </a:rPr>
              <a:t>The static measure. </a:t>
            </a:r>
          </a:p>
          <a:p>
            <a:pPr lvl="1"/>
            <a:r>
              <a:rPr lang="en-US" sz="2800" dirty="0"/>
              <a:t>What is the share of women among parliamentarians who have served for some terms? </a:t>
            </a:r>
          </a:p>
        </p:txBody>
      </p:sp>
    </p:spTree>
    <p:extLst>
      <p:ext uri="{BB962C8B-B14F-4D97-AF65-F5344CB8AC3E}">
        <p14:creationId xmlns:p14="http://schemas.microsoft.com/office/powerpoint/2010/main" val="39320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C0E9-13DE-AA81-20CD-EBC5ABDF7E95}"/>
              </a:ext>
            </a:extLst>
          </p:cNvPr>
          <p:cNvSpPr>
            <a:spLocks noGrp="1"/>
          </p:cNvSpPr>
          <p:nvPr>
            <p:ph type="title"/>
          </p:nvPr>
        </p:nvSpPr>
        <p:spPr>
          <a:xfrm>
            <a:off x="1841667" y="1230224"/>
            <a:ext cx="8145296" cy="580800"/>
          </a:xfrm>
        </p:spPr>
        <p:txBody>
          <a:bodyPr/>
          <a:lstStyle/>
          <a:p>
            <a:r>
              <a:rPr lang="en-US" dirty="0"/>
              <a:t>Research design</a:t>
            </a:r>
          </a:p>
        </p:txBody>
      </p:sp>
      <p:sp>
        <p:nvSpPr>
          <p:cNvPr id="3" name="Text Placeholder 2">
            <a:extLst>
              <a:ext uri="{FF2B5EF4-FFF2-40B4-BE49-F238E27FC236}">
                <a16:creationId xmlns:a16="http://schemas.microsoft.com/office/drawing/2014/main" id="{5FD582E9-24E0-C4F4-3FCF-F27B686CD0CF}"/>
              </a:ext>
            </a:extLst>
          </p:cNvPr>
          <p:cNvSpPr>
            <a:spLocks noGrp="1"/>
          </p:cNvSpPr>
          <p:nvPr>
            <p:ph type="body" idx="1"/>
          </p:nvPr>
        </p:nvSpPr>
        <p:spPr>
          <a:xfrm>
            <a:off x="1841666" y="2158267"/>
            <a:ext cx="8731083" cy="4308000"/>
          </a:xfrm>
        </p:spPr>
        <p:txBody>
          <a:bodyPr/>
          <a:lstStyle/>
          <a:p>
            <a:r>
              <a:rPr lang="en-US" dirty="0"/>
              <a:t>Purpose: Test our measures and demonstrate gender gaps over time, country and measurement.</a:t>
            </a:r>
          </a:p>
          <a:p>
            <a:r>
              <a:rPr lang="en-US" dirty="0"/>
              <a:t>Ten countries with rich system level variation</a:t>
            </a:r>
          </a:p>
          <a:p>
            <a:r>
              <a:rPr lang="en-US" dirty="0"/>
              <a:t>The Comparative Legislator Dataset + SIKT</a:t>
            </a:r>
          </a:p>
          <a:p>
            <a:pPr lvl="1"/>
            <a:r>
              <a:rPr lang="en-US" dirty="0"/>
              <a:t>Used generated info on 45.000 legislators. Norway added</a:t>
            </a:r>
          </a:p>
          <a:p>
            <a:pPr lvl="1"/>
            <a:r>
              <a:rPr lang="en-US" dirty="0"/>
              <a:t>Time frame: 1965</a:t>
            </a:r>
            <a:r>
              <a:rPr lang="en-US" dirty="0">
                <a:sym typeface="Wingdings" panose="05000000000000000000" pitchFamily="2" charset="2"/>
              </a:rPr>
              <a:t></a:t>
            </a:r>
          </a:p>
        </p:txBody>
      </p:sp>
    </p:spTree>
    <p:extLst>
      <p:ext uri="{BB962C8B-B14F-4D97-AF65-F5344CB8AC3E}">
        <p14:creationId xmlns:p14="http://schemas.microsoft.com/office/powerpoint/2010/main" val="339642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7;p23">
            <a:extLst>
              <a:ext uri="{FF2B5EF4-FFF2-40B4-BE49-F238E27FC236}">
                <a16:creationId xmlns:a16="http://schemas.microsoft.com/office/drawing/2014/main" id="{F7762EC2-8325-99F7-CDC5-59D6F0D05362}"/>
              </a:ext>
            </a:extLst>
          </p:cNvPr>
          <p:cNvSpPr/>
          <p:nvPr/>
        </p:nvSpPr>
        <p:spPr>
          <a:xfrm>
            <a:off x="3582819" y="664029"/>
            <a:ext cx="5026362" cy="4953000"/>
          </a:xfrm>
          <a:prstGeom prst="ellipse">
            <a:avLst/>
          </a:prstGeom>
          <a:solidFill>
            <a:srgbClr val="FFCD00"/>
          </a:solidFill>
          <a:ln>
            <a:noFill/>
          </a:ln>
        </p:spPr>
        <p:txBody>
          <a:bodyPr spcFirstLastPara="1" wrap="square" lIns="121900" tIns="121900" rIns="121900" bIns="121900" anchor="ctr" anchorCtr="0">
            <a:noAutofit/>
          </a:bodyPr>
          <a:lstStyle/>
          <a:p>
            <a:pPr algn="ctr"/>
            <a:r>
              <a:rPr lang="en-US" sz="4000" i="1" dirty="0"/>
              <a:t>Measure 1:</a:t>
            </a:r>
            <a:r>
              <a:rPr lang="en-US" sz="4000" dirty="0"/>
              <a:t> Continuous</a:t>
            </a:r>
            <a:endParaRPr sz="4000" b="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65872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C987C116-86A9-946F-2C0A-E812E4192D05}"/>
              </a:ext>
            </a:extLst>
          </p:cNvPr>
          <p:cNvSpPr txBox="1"/>
          <p:nvPr/>
        </p:nvSpPr>
        <p:spPr>
          <a:xfrm>
            <a:off x="966951" y="3461170"/>
            <a:ext cx="2669407" cy="2321293"/>
          </a:xfrm>
          <a:prstGeom prst="rect">
            <a:avLst/>
          </a:prstGeom>
        </p:spPr>
        <p:txBody>
          <a:bodyPr vert="horz" lIns="91440" tIns="45720" rIns="91440" bIns="45720" rtlCol="0">
            <a:normAutofit/>
          </a:bodyPr>
          <a:lstStyle/>
          <a:p>
            <a:pPr>
              <a:lnSpc>
                <a:spcPct val="90000"/>
              </a:lnSpc>
              <a:spcAft>
                <a:spcPts val="600"/>
              </a:spcAft>
            </a:pPr>
            <a:r>
              <a:rPr lang="en-US" sz="1400" dirty="0"/>
              <a:t>Source: Comparative Legislator Database. Note: We have excluded those (very few) congressional representatives who have served more than 18 terms, as they are very few. In total, 25 representatives served between 18 and 25 periods in Congress. One of these was a woman.</a:t>
            </a:r>
          </a:p>
        </p:txBody>
      </p:sp>
      <p:pic>
        <p:nvPicPr>
          <p:cNvPr id="4" name="Bilde 3">
            <a:extLst>
              <a:ext uri="{FF2B5EF4-FFF2-40B4-BE49-F238E27FC236}">
                <a16:creationId xmlns:a16="http://schemas.microsoft.com/office/drawing/2014/main" id="{10AFAFE0-B494-375B-EC97-E5EC3E2B9A31}"/>
              </a:ext>
            </a:extLst>
          </p:cNvPr>
          <p:cNvPicPr>
            <a:picLocks noChangeAspect="1"/>
          </p:cNvPicPr>
          <p:nvPr/>
        </p:nvPicPr>
        <p:blipFill>
          <a:blip r:embed="rId2"/>
          <a:stretch>
            <a:fillRect/>
          </a:stretch>
        </p:blipFill>
        <p:spPr>
          <a:xfrm>
            <a:off x="4662102" y="1603282"/>
            <a:ext cx="6903723" cy="3528399"/>
          </a:xfrm>
          <a:prstGeom prst="rect">
            <a:avLst/>
          </a:prstGeom>
        </p:spPr>
      </p:pic>
      <p:sp>
        <p:nvSpPr>
          <p:cNvPr id="12" name="TekstSylinder 11">
            <a:extLst>
              <a:ext uri="{FF2B5EF4-FFF2-40B4-BE49-F238E27FC236}">
                <a16:creationId xmlns:a16="http://schemas.microsoft.com/office/drawing/2014/main" id="{654AD7E1-0676-C6AE-904A-36E6F82DEFC7}"/>
              </a:ext>
            </a:extLst>
          </p:cNvPr>
          <p:cNvSpPr txBox="1"/>
          <p:nvPr/>
        </p:nvSpPr>
        <p:spPr>
          <a:xfrm>
            <a:off x="1087677" y="1537421"/>
            <a:ext cx="2427954" cy="1338828"/>
          </a:xfrm>
          <a:prstGeom prst="rect">
            <a:avLst/>
          </a:prstGeom>
          <a:noFill/>
        </p:spPr>
        <p:txBody>
          <a:bodyPr wrap="square">
            <a:spAutoFit/>
          </a:bodyPr>
          <a:lstStyle/>
          <a:p>
            <a:pPr>
              <a:lnSpc>
                <a:spcPct val="90000"/>
              </a:lnSpc>
              <a:spcAft>
                <a:spcPts val="600"/>
              </a:spcAft>
            </a:pPr>
            <a:r>
              <a:rPr lang="en-US" sz="1800" dirty="0">
                <a:solidFill>
                  <a:schemeClr val="bg1"/>
                </a:solidFill>
              </a:rPr>
              <a:t>Figure 3: Gender gap in percentage points in endurance, by legislative terms served. All countries. </a:t>
            </a:r>
          </a:p>
        </p:txBody>
      </p:sp>
    </p:spTree>
    <p:extLst>
      <p:ext uri="{BB962C8B-B14F-4D97-AF65-F5344CB8AC3E}">
        <p14:creationId xmlns:p14="http://schemas.microsoft.com/office/powerpoint/2010/main" val="424537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3"/>
          <p:cNvSpPr/>
          <p:nvPr/>
        </p:nvSpPr>
        <p:spPr>
          <a:xfrm>
            <a:off x="3582819" y="664029"/>
            <a:ext cx="5026362" cy="4953000"/>
          </a:xfrm>
          <a:prstGeom prst="ellipse">
            <a:avLst/>
          </a:prstGeom>
          <a:solidFill>
            <a:srgbClr val="FFCD00"/>
          </a:solidFill>
          <a:ln>
            <a:noFill/>
          </a:ln>
        </p:spPr>
        <p:txBody>
          <a:bodyPr spcFirstLastPara="1" wrap="square" lIns="121900" tIns="121900" rIns="121900" bIns="121900" anchor="ctr" anchorCtr="0">
            <a:noAutofit/>
          </a:bodyPr>
          <a:lstStyle/>
          <a:p>
            <a:pPr algn="ctr"/>
            <a:r>
              <a:rPr lang="en-US" sz="4000" i="1" dirty="0"/>
              <a:t>Measure 2: Relational</a:t>
            </a:r>
            <a:endParaRPr sz="4000" b="1" dirty="0">
              <a:latin typeface="Quattrocento Sans"/>
              <a:ea typeface="Quattrocento Sans"/>
              <a:cs typeface="Quattrocento Sans"/>
              <a:sym typeface="Quattrocento Sans"/>
            </a:endParaRPr>
          </a:p>
        </p:txBody>
      </p:sp>
      <p:sp>
        <p:nvSpPr>
          <p:cNvPr id="215" name="Google Shape;215;p2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17</a:t>
            </a:fld>
            <a:endParaRPr/>
          </a:p>
        </p:txBody>
      </p:sp>
    </p:spTree>
    <p:extLst>
      <p:ext uri="{BB962C8B-B14F-4D97-AF65-F5344CB8AC3E}">
        <p14:creationId xmlns:p14="http://schemas.microsoft.com/office/powerpoint/2010/main" val="16919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kstSylinder 2">
            <a:extLst>
              <a:ext uri="{FF2B5EF4-FFF2-40B4-BE49-F238E27FC236}">
                <a16:creationId xmlns:a16="http://schemas.microsoft.com/office/drawing/2014/main" id="{0A83637C-FE34-3DC2-5B53-48B8BD4EBD37}"/>
              </a:ext>
            </a:extLst>
          </p:cNvPr>
          <p:cNvGraphicFramePr/>
          <p:nvPr>
            <p:extLst>
              <p:ext uri="{D42A27DB-BD31-4B8C-83A1-F6EECF244321}">
                <p14:modId xmlns:p14="http://schemas.microsoft.com/office/powerpoint/2010/main" val="11292339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Sylinder 5">
            <a:extLst>
              <a:ext uri="{FF2B5EF4-FFF2-40B4-BE49-F238E27FC236}">
                <a16:creationId xmlns:a16="http://schemas.microsoft.com/office/drawing/2014/main" id="{3431E685-46DD-CA21-D6C3-4FCF4A52A493}"/>
              </a:ext>
            </a:extLst>
          </p:cNvPr>
          <p:cNvSpPr txBox="1"/>
          <p:nvPr/>
        </p:nvSpPr>
        <p:spPr>
          <a:xfrm>
            <a:off x="478970" y="496371"/>
            <a:ext cx="7461871" cy="646331"/>
          </a:xfrm>
          <a:prstGeom prst="rect">
            <a:avLst/>
          </a:prstGeom>
          <a:noFill/>
        </p:spPr>
        <p:txBody>
          <a:bodyPr wrap="square">
            <a:spAutoFit/>
          </a:bodyPr>
          <a:lstStyle/>
          <a:p>
            <a:r>
              <a:rPr lang="en-US" sz="3600">
                <a:effectLst/>
                <a:latin typeface="Times New Roman" panose="02020603050405020304" pitchFamily="18" charset="0"/>
                <a:ea typeface="Calibri" panose="020F0502020204030204" pitchFamily="34" charset="0"/>
              </a:rPr>
              <a:t>Overview of country differences </a:t>
            </a:r>
            <a:endParaRPr lang="nb-NO" sz="3600" dirty="0"/>
          </a:p>
        </p:txBody>
      </p:sp>
    </p:spTree>
    <p:extLst>
      <p:ext uri="{BB962C8B-B14F-4D97-AF65-F5344CB8AC3E}">
        <p14:creationId xmlns:p14="http://schemas.microsoft.com/office/powerpoint/2010/main" val="120000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9E0D282-8A77-0D0D-9FF6-13D63AD78ABD}"/>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500">
                <a:solidFill>
                  <a:srgbClr val="FFFFFF"/>
                </a:solidFill>
                <a:effectLst/>
              </a:rPr>
              <a:t>Overview of gender differences in stayers produced in the periods 1971-1981 and 2001-2011.</a:t>
            </a:r>
            <a:endParaRPr lang="en-US" sz="2500">
              <a:solidFill>
                <a:srgbClr val="FFFFFF"/>
              </a:solidFill>
            </a:endParaRPr>
          </a:p>
        </p:txBody>
      </p:sp>
      <p:pic>
        <p:nvPicPr>
          <p:cNvPr id="5" name="Plassholder for innhold 4">
            <a:extLst>
              <a:ext uri="{FF2B5EF4-FFF2-40B4-BE49-F238E27FC236}">
                <a16:creationId xmlns:a16="http://schemas.microsoft.com/office/drawing/2014/main" id="{1C7D04D4-1C2A-777A-5B24-68122F22AED7}"/>
              </a:ext>
            </a:extLst>
          </p:cNvPr>
          <p:cNvPicPr>
            <a:picLocks noGrp="1" noChangeAspect="1"/>
          </p:cNvPicPr>
          <p:nvPr>
            <p:ph sz="half" idx="1"/>
          </p:nvPr>
        </p:nvPicPr>
        <p:blipFill>
          <a:blip r:embed="rId2"/>
          <a:stretch>
            <a:fillRect/>
          </a:stretch>
        </p:blipFill>
        <p:spPr>
          <a:xfrm>
            <a:off x="1021118" y="2181426"/>
            <a:ext cx="4825718" cy="3997637"/>
          </a:xfrm>
          <a:prstGeom prst="rect">
            <a:avLst/>
          </a:prstGeom>
        </p:spPr>
      </p:pic>
      <p:pic>
        <p:nvPicPr>
          <p:cNvPr id="6" name="Plassholder for innhold 5">
            <a:extLst>
              <a:ext uri="{FF2B5EF4-FFF2-40B4-BE49-F238E27FC236}">
                <a16:creationId xmlns:a16="http://schemas.microsoft.com/office/drawing/2014/main" id="{BDD654CC-F74E-6659-347B-EF390136D9B6}"/>
              </a:ext>
            </a:extLst>
          </p:cNvPr>
          <p:cNvPicPr>
            <a:picLocks noGrp="1" noChangeAspect="1"/>
          </p:cNvPicPr>
          <p:nvPr>
            <p:ph sz="half" idx="2"/>
          </p:nvPr>
        </p:nvPicPr>
        <p:blipFill>
          <a:blip r:embed="rId3"/>
          <a:stretch>
            <a:fillRect/>
          </a:stretch>
        </p:blipFill>
        <p:spPr>
          <a:xfrm>
            <a:off x="6345165" y="2217815"/>
            <a:ext cx="4158121" cy="3997831"/>
          </a:xfrm>
          <a:prstGeom prst="rect">
            <a:avLst/>
          </a:prstGeom>
        </p:spPr>
      </p:pic>
    </p:spTree>
    <p:extLst>
      <p:ext uri="{BB962C8B-B14F-4D97-AF65-F5344CB8AC3E}">
        <p14:creationId xmlns:p14="http://schemas.microsoft.com/office/powerpoint/2010/main" val="113683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16CC-0D7B-E109-8836-D9A008BA46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90DEFF2-D39E-4FD1-80D0-EB7D9BC02797}"/>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CB13734E-87E6-0447-B4AD-9059AF2EAFB7}"/>
              </a:ext>
            </a:extLst>
          </p:cNvPr>
          <p:cNvSpPr>
            <a:spLocks noGrp="1"/>
          </p:cNvSpPr>
          <p:nvPr>
            <p:ph type="body" idx="2"/>
          </p:nvPr>
        </p:nvSpPr>
        <p:spPr/>
        <p:txBody>
          <a:bodyPr/>
          <a:lstStyle/>
          <a:p>
            <a:endParaRPr lang="en-US"/>
          </a:p>
        </p:txBody>
      </p:sp>
      <p:pic>
        <p:nvPicPr>
          <p:cNvPr id="10" name="Picture 9" descr="A person speaking into a microphone&#10;&#10;Description automatically generated with medium confidence">
            <a:extLst>
              <a:ext uri="{FF2B5EF4-FFF2-40B4-BE49-F238E27FC236}">
                <a16:creationId xmlns:a16="http://schemas.microsoft.com/office/drawing/2014/main" id="{B880281E-2478-320D-A051-C907CF570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850" y="832833"/>
            <a:ext cx="6923111" cy="5192333"/>
          </a:xfrm>
          <a:prstGeom prst="rect">
            <a:avLst/>
          </a:prstGeom>
        </p:spPr>
      </p:pic>
      <p:pic>
        <p:nvPicPr>
          <p:cNvPr id="8" name="Picture 7" descr="A person in a blue shirt&#10;&#10;Description automatically generated with low confidence">
            <a:extLst>
              <a:ext uri="{FF2B5EF4-FFF2-40B4-BE49-F238E27FC236}">
                <a16:creationId xmlns:a16="http://schemas.microsoft.com/office/drawing/2014/main" id="{9DA3735E-AC2C-1D70-970D-B849220C7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02" y="832831"/>
            <a:ext cx="8305075" cy="5192333"/>
          </a:xfrm>
          <a:prstGeom prst="rect">
            <a:avLst/>
          </a:prstGeom>
        </p:spPr>
      </p:pic>
      <p:pic>
        <p:nvPicPr>
          <p:cNvPr id="6" name="Picture 5" descr="A person smiling at the camera&#10;&#10;Description automatically generated with medium confidence">
            <a:extLst>
              <a:ext uri="{FF2B5EF4-FFF2-40B4-BE49-F238E27FC236}">
                <a16:creationId xmlns:a16="http://schemas.microsoft.com/office/drawing/2014/main" id="{4016B3B8-4161-A0D8-2965-E9AA2CA8E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407" y="832830"/>
            <a:ext cx="5192333" cy="5192333"/>
          </a:xfrm>
          <a:prstGeom prst="rect">
            <a:avLst/>
          </a:prstGeom>
        </p:spPr>
      </p:pic>
      <p:sp>
        <p:nvSpPr>
          <p:cNvPr id="7" name="Rectangle 6">
            <a:extLst>
              <a:ext uri="{FF2B5EF4-FFF2-40B4-BE49-F238E27FC236}">
                <a16:creationId xmlns:a16="http://schemas.microsoft.com/office/drawing/2014/main" id="{EF66BBA0-9E46-964F-175D-7DF617E033A4}"/>
              </a:ext>
            </a:extLst>
          </p:cNvPr>
          <p:cNvSpPr/>
          <p:nvPr/>
        </p:nvSpPr>
        <p:spPr>
          <a:xfrm>
            <a:off x="3188519" y="5687863"/>
            <a:ext cx="728040" cy="2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err="1"/>
              <a:t>Foto</a:t>
            </a:r>
            <a:r>
              <a:rPr lang="en-US" sz="1000" dirty="0"/>
              <a:t>: VG</a:t>
            </a:r>
            <a:endParaRPr lang="nb-NO" sz="1000" dirty="0"/>
          </a:p>
        </p:txBody>
      </p:sp>
      <p:sp>
        <p:nvSpPr>
          <p:cNvPr id="9" name="Rectangle 8">
            <a:extLst>
              <a:ext uri="{FF2B5EF4-FFF2-40B4-BE49-F238E27FC236}">
                <a16:creationId xmlns:a16="http://schemas.microsoft.com/office/drawing/2014/main" id="{8A7CB04D-8FD9-05D2-8FBE-B73C144AA930}"/>
              </a:ext>
            </a:extLst>
          </p:cNvPr>
          <p:cNvSpPr/>
          <p:nvPr/>
        </p:nvSpPr>
        <p:spPr>
          <a:xfrm>
            <a:off x="11375642" y="5660726"/>
            <a:ext cx="845992" cy="282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err="1"/>
              <a:t>Foto</a:t>
            </a:r>
            <a:r>
              <a:rPr lang="en-US" sz="1000" dirty="0"/>
              <a:t>: Bloomberg</a:t>
            </a:r>
            <a:endParaRPr lang="nb-NO" sz="1000" dirty="0"/>
          </a:p>
        </p:txBody>
      </p:sp>
      <p:sp>
        <p:nvSpPr>
          <p:cNvPr id="11" name="Rectangle 10">
            <a:extLst>
              <a:ext uri="{FF2B5EF4-FFF2-40B4-BE49-F238E27FC236}">
                <a16:creationId xmlns:a16="http://schemas.microsoft.com/office/drawing/2014/main" id="{83DCA3B3-F47E-C8DD-2923-CD4E92C44820}"/>
              </a:ext>
            </a:extLst>
          </p:cNvPr>
          <p:cNvSpPr/>
          <p:nvPr/>
        </p:nvSpPr>
        <p:spPr>
          <a:xfrm>
            <a:off x="7522029" y="5660726"/>
            <a:ext cx="899453" cy="282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err="1"/>
              <a:t>Foto</a:t>
            </a:r>
            <a:r>
              <a:rPr lang="en-US" sz="1000" dirty="0"/>
              <a:t>: The Independent</a:t>
            </a:r>
            <a:endParaRPr lang="nb-NO" sz="1000" dirty="0"/>
          </a:p>
        </p:txBody>
      </p:sp>
    </p:spTree>
    <p:extLst>
      <p:ext uri="{BB962C8B-B14F-4D97-AF65-F5344CB8AC3E}">
        <p14:creationId xmlns:p14="http://schemas.microsoft.com/office/powerpoint/2010/main" val="299873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3"/>
          <p:cNvSpPr/>
          <p:nvPr/>
        </p:nvSpPr>
        <p:spPr>
          <a:xfrm>
            <a:off x="3582819" y="664029"/>
            <a:ext cx="5026362" cy="4953000"/>
          </a:xfrm>
          <a:prstGeom prst="ellipse">
            <a:avLst/>
          </a:prstGeom>
          <a:solidFill>
            <a:srgbClr val="FFCD00"/>
          </a:solidFill>
          <a:ln>
            <a:noFill/>
          </a:ln>
        </p:spPr>
        <p:txBody>
          <a:bodyPr spcFirstLastPara="1" wrap="square" lIns="121900" tIns="121900" rIns="121900" bIns="121900" anchor="ctr" anchorCtr="0">
            <a:noAutofit/>
          </a:bodyPr>
          <a:lstStyle/>
          <a:p>
            <a:pPr algn="ctr"/>
            <a:r>
              <a:rPr lang="en-US" sz="4000" i="1" dirty="0"/>
              <a:t>Measure 3: Static</a:t>
            </a:r>
            <a:endParaRPr sz="4000" b="1" dirty="0">
              <a:latin typeface="Quattrocento Sans"/>
              <a:ea typeface="Quattrocento Sans"/>
              <a:cs typeface="Quattrocento Sans"/>
              <a:sym typeface="Quattrocento Sans"/>
            </a:endParaRPr>
          </a:p>
        </p:txBody>
      </p:sp>
      <p:sp>
        <p:nvSpPr>
          <p:cNvPr id="215" name="Google Shape;215;p2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20</a:t>
            </a:fld>
            <a:endParaRPr/>
          </a:p>
        </p:txBody>
      </p:sp>
    </p:spTree>
    <p:extLst>
      <p:ext uri="{BB962C8B-B14F-4D97-AF65-F5344CB8AC3E}">
        <p14:creationId xmlns:p14="http://schemas.microsoft.com/office/powerpoint/2010/main" val="284843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9263621F-1452-4B5D-24F7-5442059D564D}"/>
              </a:ext>
            </a:extLst>
          </p:cNvPr>
          <p:cNvPicPr>
            <a:picLocks noChangeAspect="1"/>
          </p:cNvPicPr>
          <p:nvPr/>
        </p:nvPicPr>
        <p:blipFill>
          <a:blip r:embed="rId3"/>
          <a:stretch>
            <a:fillRect/>
          </a:stretch>
        </p:blipFill>
        <p:spPr>
          <a:xfrm>
            <a:off x="913183" y="1107665"/>
            <a:ext cx="10207123" cy="4128363"/>
          </a:xfrm>
          <a:prstGeom prst="rect">
            <a:avLst/>
          </a:prstGeom>
        </p:spPr>
      </p:pic>
    </p:spTree>
    <p:extLst>
      <p:ext uri="{BB962C8B-B14F-4D97-AF65-F5344CB8AC3E}">
        <p14:creationId xmlns:p14="http://schemas.microsoft.com/office/powerpoint/2010/main" val="247665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871BA9D0-F4FD-1774-A45C-98F5224A6D61}"/>
              </a:ext>
            </a:extLst>
          </p:cNvPr>
          <p:cNvPicPr>
            <a:picLocks noChangeAspect="1"/>
          </p:cNvPicPr>
          <p:nvPr/>
        </p:nvPicPr>
        <p:blipFill>
          <a:blip r:embed="rId3"/>
          <a:stretch>
            <a:fillRect/>
          </a:stretch>
        </p:blipFill>
        <p:spPr>
          <a:xfrm>
            <a:off x="2510970" y="577765"/>
            <a:ext cx="6056087" cy="5702469"/>
          </a:xfrm>
          <a:prstGeom prst="rect">
            <a:avLst/>
          </a:prstGeom>
        </p:spPr>
      </p:pic>
    </p:spTree>
    <p:extLst>
      <p:ext uri="{BB962C8B-B14F-4D97-AF65-F5344CB8AC3E}">
        <p14:creationId xmlns:p14="http://schemas.microsoft.com/office/powerpoint/2010/main" val="92812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raphical user interface&#10;&#10;Description automatically generated">
            <a:extLst>
              <a:ext uri="{FF2B5EF4-FFF2-40B4-BE49-F238E27FC236}">
                <a16:creationId xmlns:a16="http://schemas.microsoft.com/office/drawing/2014/main" id="{6FBBFDF2-D15E-2400-8A64-F6F76ADEF116}"/>
              </a:ext>
            </a:extLst>
          </p:cNvPr>
          <p:cNvPicPr>
            <a:picLocks noGrp="1" noChangeAspect="1"/>
          </p:cNvPicPr>
          <p:nvPr>
            <p:ph idx="1"/>
          </p:nvPr>
        </p:nvPicPr>
        <p:blipFill>
          <a:blip r:embed="rId2"/>
          <a:stretch>
            <a:fillRect/>
          </a:stretch>
        </p:blipFill>
        <p:spPr>
          <a:xfrm>
            <a:off x="2699008" y="643467"/>
            <a:ext cx="6793983" cy="5571066"/>
          </a:xfrm>
          <a:prstGeom prst="rect">
            <a:avLst/>
          </a:prstGeom>
        </p:spPr>
      </p:pic>
    </p:spTree>
    <p:extLst>
      <p:ext uri="{BB962C8B-B14F-4D97-AF65-F5344CB8AC3E}">
        <p14:creationId xmlns:p14="http://schemas.microsoft.com/office/powerpoint/2010/main" val="87691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Google Shape;207;p23">
            <a:extLst>
              <a:ext uri="{FF2B5EF4-FFF2-40B4-BE49-F238E27FC236}">
                <a16:creationId xmlns:a16="http://schemas.microsoft.com/office/drawing/2014/main" id="{710D3813-363C-5706-97EF-C5673E57A40F}"/>
              </a:ext>
            </a:extLst>
          </p:cNvPr>
          <p:cNvSpPr/>
          <p:nvPr/>
        </p:nvSpPr>
        <p:spPr>
          <a:xfrm>
            <a:off x="838200" y="1825625"/>
            <a:ext cx="10515600" cy="4351338"/>
          </a:xfrm>
          <a:prstGeom prst="ellipse">
            <a:avLst/>
          </a:prstGeom>
        </p:spPr>
        <p:txBody>
          <a:bodyPr spcFirstLastPara="1" vert="horz" lIns="91440" tIns="45720" rIns="91440" bIns="45720" rtlCol="0" anchorCtr="0">
            <a:normAutofit/>
          </a:bodyPr>
          <a:lstStyle/>
          <a:p>
            <a:pPr>
              <a:lnSpc>
                <a:spcPct val="90000"/>
              </a:lnSpc>
              <a:spcAft>
                <a:spcPts val="600"/>
              </a:spcAft>
            </a:pPr>
            <a:r>
              <a:rPr lang="en-US" sz="3600" i="1" dirty="0"/>
              <a:t>Discussion: Drivers of variation </a:t>
            </a:r>
          </a:p>
          <a:p>
            <a:pPr indent="-228600">
              <a:lnSpc>
                <a:spcPct val="90000"/>
              </a:lnSpc>
              <a:spcAft>
                <a:spcPts val="600"/>
              </a:spcAft>
              <a:buFont typeface="Arial" panose="020B0604020202020204" pitchFamily="34" charset="0"/>
              <a:buChar char="•"/>
            </a:pPr>
            <a:r>
              <a:rPr lang="en-US" sz="3600" i="1" dirty="0"/>
              <a:t>Electoral system</a:t>
            </a:r>
          </a:p>
          <a:p>
            <a:pPr indent="-228600">
              <a:lnSpc>
                <a:spcPct val="90000"/>
              </a:lnSpc>
              <a:spcAft>
                <a:spcPts val="600"/>
              </a:spcAft>
              <a:buFont typeface="Arial" panose="020B0604020202020204" pitchFamily="34" charset="0"/>
              <a:buChar char="•"/>
            </a:pPr>
            <a:r>
              <a:rPr lang="en-US" sz="3600" i="1" dirty="0"/>
              <a:t>Gender quotas</a:t>
            </a:r>
          </a:p>
          <a:p>
            <a:pPr indent="-228600">
              <a:lnSpc>
                <a:spcPct val="90000"/>
              </a:lnSpc>
              <a:spcAft>
                <a:spcPts val="600"/>
              </a:spcAft>
              <a:buFont typeface="Arial" panose="020B0604020202020204" pitchFamily="34" charset="0"/>
              <a:buChar char="•"/>
            </a:pPr>
            <a:r>
              <a:rPr lang="en-US" sz="3600" i="1" dirty="0"/>
              <a:t>Volatility</a:t>
            </a:r>
          </a:p>
          <a:p>
            <a:pPr indent="-228600">
              <a:lnSpc>
                <a:spcPct val="90000"/>
              </a:lnSpc>
              <a:spcAft>
                <a:spcPts val="600"/>
              </a:spcAft>
              <a:buFont typeface="Arial" panose="020B0604020202020204" pitchFamily="34" charset="0"/>
              <a:buChar char="•"/>
            </a:pPr>
            <a:endParaRPr lang="en-US" b="1" dirty="0">
              <a:sym typeface="Quattrocento Sans"/>
            </a:endParaRPr>
          </a:p>
        </p:txBody>
      </p:sp>
    </p:spTree>
    <p:extLst>
      <p:ext uri="{BB962C8B-B14F-4D97-AF65-F5344CB8AC3E}">
        <p14:creationId xmlns:p14="http://schemas.microsoft.com/office/powerpoint/2010/main" val="205401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k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08" name="Google Shape;408;p36"/>
          <p:cNvSpPr txBox="1">
            <a:spLocks noGrp="1"/>
          </p:cNvSpPr>
          <p:nvPr>
            <p:ph type="subTitle" idx="4294967295"/>
          </p:nvPr>
        </p:nvSpPr>
        <p:spPr>
          <a:xfrm>
            <a:off x="3205001" y="2635134"/>
            <a:ext cx="6061055" cy="1887479"/>
          </a:xfrm>
          <a:prstGeom prst="rect">
            <a:avLst/>
          </a:prstGeom>
        </p:spPr>
        <p:txBody>
          <a:bodyPr spcFirstLastPara="1" vert="horz" wrap="square" lIns="121900" tIns="121900" rIns="121900" bIns="121900" rtlCol="0" anchor="t" anchorCtr="0">
            <a:noAutofit/>
          </a:bodyPr>
          <a:lstStyle/>
          <a:p>
            <a:pPr marL="0" indent="0">
              <a:spcBef>
                <a:spcPts val="800"/>
              </a:spcBef>
              <a:buNone/>
            </a:pPr>
            <a:r>
              <a:rPr lang="en-US" dirty="0">
                <a:solidFill>
                  <a:schemeClr val="dk1"/>
                </a:solidFill>
              </a:rPr>
              <a:t>Introduced new concept</a:t>
            </a:r>
          </a:p>
          <a:p>
            <a:pPr marL="0" indent="0">
              <a:spcBef>
                <a:spcPts val="800"/>
              </a:spcBef>
              <a:buNone/>
            </a:pPr>
            <a:r>
              <a:rPr lang="en-US" dirty="0">
                <a:solidFill>
                  <a:schemeClr val="dk1"/>
                </a:solidFill>
              </a:rPr>
              <a:t>Developed measures</a:t>
            </a:r>
          </a:p>
          <a:p>
            <a:pPr marL="0" indent="0">
              <a:spcBef>
                <a:spcPts val="800"/>
              </a:spcBef>
              <a:buNone/>
            </a:pPr>
            <a:r>
              <a:rPr lang="en-US" dirty="0">
                <a:solidFill>
                  <a:schemeClr val="dk1"/>
                </a:solidFill>
              </a:rPr>
              <a:t>Tested its relevance</a:t>
            </a:r>
          </a:p>
          <a:p>
            <a:pPr marL="0" indent="0">
              <a:spcBef>
                <a:spcPts val="800"/>
              </a:spcBef>
              <a:buNone/>
            </a:pPr>
            <a:r>
              <a:rPr lang="en-US" dirty="0">
                <a:solidFill>
                  <a:schemeClr val="dk1"/>
                </a:solidFill>
              </a:rPr>
              <a:t>Future research – causes and consequences</a:t>
            </a:r>
          </a:p>
          <a:p>
            <a:pPr marL="0" indent="0">
              <a:spcBef>
                <a:spcPts val="800"/>
              </a:spcBef>
              <a:buNone/>
            </a:pPr>
            <a:endParaRPr dirty="0">
              <a:solidFill>
                <a:schemeClr val="dk1"/>
              </a:solidFill>
            </a:endParaRPr>
          </a:p>
        </p:txBody>
      </p:sp>
      <p:cxnSp>
        <p:nvCxnSpPr>
          <p:cNvPr id="409" name="Google Shape;409;p36"/>
          <p:cNvCxnSpPr/>
          <p:nvPr/>
        </p:nvCxnSpPr>
        <p:spPr>
          <a:xfrm>
            <a:off x="8600" y="1905000"/>
            <a:ext cx="3196400" cy="0"/>
          </a:xfrm>
          <a:prstGeom prst="straightConnector1">
            <a:avLst/>
          </a:prstGeom>
          <a:noFill/>
          <a:ln w="9525" cap="flat" cmpd="sng">
            <a:solidFill>
              <a:srgbClr val="CCCCCC"/>
            </a:solidFill>
            <a:prstDash val="solid"/>
            <a:round/>
            <a:headEnd type="none" w="med" len="med"/>
            <a:tailEnd type="none" w="med" len="med"/>
          </a:ln>
        </p:spPr>
      </p:cxnSp>
      <p:sp>
        <p:nvSpPr>
          <p:cNvPr id="410" name="Google Shape;410;p36"/>
          <p:cNvSpPr txBox="1">
            <a:spLocks noGrp="1"/>
          </p:cNvSpPr>
          <p:nvPr>
            <p:ph type="ctrTitle" idx="4294967295"/>
          </p:nvPr>
        </p:nvSpPr>
        <p:spPr>
          <a:xfrm>
            <a:off x="3162166" y="1088733"/>
            <a:ext cx="7647795" cy="1546400"/>
          </a:xfrm>
          <a:prstGeom prst="rect">
            <a:avLst/>
          </a:prstGeom>
        </p:spPr>
        <p:txBody>
          <a:bodyPr spcFirstLastPara="1" vert="horz" wrap="square" lIns="121900" tIns="121900" rIns="121900" bIns="121900" rtlCol="0" anchor="ctr" anchorCtr="0">
            <a:noAutofit/>
          </a:bodyPr>
          <a:lstStyle/>
          <a:p>
            <a:pPr>
              <a:spcBef>
                <a:spcPts val="0"/>
              </a:spcBef>
            </a:pPr>
            <a:r>
              <a:rPr lang="nb-NO" sz="5333" dirty="0" err="1"/>
              <a:t>Conclusion</a:t>
            </a:r>
            <a:endParaRPr sz="5333" dirty="0"/>
          </a:p>
        </p:txBody>
      </p:sp>
      <p:cxnSp>
        <p:nvCxnSpPr>
          <p:cNvPr id="411" name="Google Shape;411;p36"/>
          <p:cNvCxnSpPr/>
          <p:nvPr/>
        </p:nvCxnSpPr>
        <p:spPr>
          <a:xfrm>
            <a:off x="7453067" y="1905000"/>
            <a:ext cx="4738800" cy="0"/>
          </a:xfrm>
          <a:prstGeom prst="straightConnector1">
            <a:avLst/>
          </a:prstGeom>
          <a:noFill/>
          <a:ln w="9525" cap="flat" cmpd="sng">
            <a:solidFill>
              <a:srgbClr val="CCCCCC"/>
            </a:solidFill>
            <a:prstDash val="solid"/>
            <a:round/>
            <a:headEnd type="none" w="med" len="med"/>
            <a:tailEnd type="none" w="med" len="med"/>
          </a:ln>
        </p:spPr>
      </p:cxnSp>
      <p:sp>
        <p:nvSpPr>
          <p:cNvPr id="412" name="Google Shape;412;p36"/>
          <p:cNvSpPr/>
          <p:nvPr/>
        </p:nvSpPr>
        <p:spPr>
          <a:xfrm>
            <a:off x="1165357" y="1145457"/>
            <a:ext cx="1518800" cy="1518800"/>
          </a:xfrm>
          <a:prstGeom prst="ellipse">
            <a:avLst/>
          </a:prstGeom>
          <a:solidFill>
            <a:srgbClr val="FFCD00"/>
          </a:solidFill>
          <a:ln>
            <a:noFill/>
          </a:ln>
        </p:spPr>
        <p:txBody>
          <a:bodyPr spcFirstLastPara="1" wrap="square" lIns="121900" tIns="121900" rIns="121900" bIns="121900" anchor="ctr" anchorCtr="0">
            <a:noAutofit/>
          </a:bodyPr>
          <a:lstStyle/>
          <a:p>
            <a:endParaRPr sz="2400"/>
          </a:p>
        </p:txBody>
      </p:sp>
      <p:grpSp>
        <p:nvGrpSpPr>
          <p:cNvPr id="413" name="Google Shape;413;p36"/>
          <p:cNvGrpSpPr/>
          <p:nvPr/>
        </p:nvGrpSpPr>
        <p:grpSpPr>
          <a:xfrm>
            <a:off x="1531851" y="1587679"/>
            <a:ext cx="674296" cy="634356"/>
            <a:chOff x="5972700" y="2330200"/>
            <a:chExt cx="411625" cy="387275"/>
          </a:xfrm>
        </p:grpSpPr>
        <p:sp>
          <p:nvSpPr>
            <p:cNvPr id="414" name="Google Shape;414;p3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 name="Google Shape;415;p3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416" name="Google Shape;416;p36"/>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25</a:t>
            </a:fld>
            <a:endParaRPr/>
          </a:p>
        </p:txBody>
      </p:sp>
    </p:spTree>
    <p:extLst>
      <p:ext uri="{BB962C8B-B14F-4D97-AF65-F5344CB8AC3E}">
        <p14:creationId xmlns:p14="http://schemas.microsoft.com/office/powerpoint/2010/main" val="94337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k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1" name="Google Shape;71;p12"/>
          <p:cNvSpPr txBox="1">
            <a:spLocks noGrp="1"/>
          </p:cNvSpPr>
          <p:nvPr>
            <p:ph type="ctrTitle"/>
          </p:nvPr>
        </p:nvSpPr>
        <p:spPr>
          <a:xfrm>
            <a:off x="1174835" y="1216013"/>
            <a:ext cx="8553097" cy="1138167"/>
          </a:xfrm>
          <a:prstGeom prst="rect">
            <a:avLst/>
          </a:prstGeom>
        </p:spPr>
        <p:txBody>
          <a:bodyPr spcFirstLastPara="1" vert="horz" wrap="square" lIns="121900" tIns="121900" rIns="121900" bIns="121900" rtlCol="0" anchor="b" anchorCtr="0">
            <a:noAutofit/>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Thank you!</a:t>
            </a:r>
            <a:endParaRPr sz="3600" dirty="0">
              <a:latin typeface="Times New Roman" panose="02020603050405020304" pitchFamily="18" charset="0"/>
              <a:cs typeface="Times New Roman" panose="02020603050405020304" pitchFamily="18" charset="0"/>
            </a:endParaRPr>
          </a:p>
        </p:txBody>
      </p:sp>
      <p:grpSp>
        <p:nvGrpSpPr>
          <p:cNvPr id="72" name="Google Shape;72;p12"/>
          <p:cNvGrpSpPr/>
          <p:nvPr/>
        </p:nvGrpSpPr>
        <p:grpSpPr>
          <a:xfrm>
            <a:off x="1732220" y="4681899"/>
            <a:ext cx="287955" cy="456532"/>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4" name="Picture 3" descr="Logo&#10;&#10;Description automatically generated">
            <a:extLst>
              <a:ext uri="{FF2B5EF4-FFF2-40B4-BE49-F238E27FC236}">
                <a16:creationId xmlns:a16="http://schemas.microsoft.com/office/drawing/2014/main" id="{A8C3B4B8-53F8-126D-AD22-9C6E977E9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7791" y="5121691"/>
            <a:ext cx="1533565" cy="1546401"/>
          </a:xfrm>
          <a:prstGeom prst="rect">
            <a:avLst/>
          </a:prstGeom>
        </p:spPr>
      </p:pic>
      <p:pic>
        <p:nvPicPr>
          <p:cNvPr id="6" name="Picture 5" descr="Diagram&#10;&#10;Description automatically generated">
            <a:extLst>
              <a:ext uri="{FF2B5EF4-FFF2-40B4-BE49-F238E27FC236}">
                <a16:creationId xmlns:a16="http://schemas.microsoft.com/office/drawing/2014/main" id="{B691A7EA-C0DC-5868-DA4B-B8A423F1A0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877" y="5072903"/>
            <a:ext cx="2424407" cy="1595189"/>
          </a:xfrm>
          <a:prstGeom prst="rect">
            <a:avLst/>
          </a:prstGeom>
        </p:spPr>
      </p:pic>
    </p:spTree>
    <p:extLst>
      <p:ext uri="{BB962C8B-B14F-4D97-AF65-F5344CB8AC3E}">
        <p14:creationId xmlns:p14="http://schemas.microsoft.com/office/powerpoint/2010/main" val="221896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13AE26A4-6D1A-EFF3-8AA5-D42AA7FCC82A}"/>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How common are women among  parliamentary stayers? </a:t>
            </a:r>
          </a:p>
        </p:txBody>
      </p:sp>
    </p:spTree>
    <p:extLst>
      <p:ext uri="{BB962C8B-B14F-4D97-AF65-F5344CB8AC3E}">
        <p14:creationId xmlns:p14="http://schemas.microsoft.com/office/powerpoint/2010/main" val="4471496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A4B7113-86E7-4C3B-8FB3-137E350FE4E9}"/>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pPr algn="ctr">
              <a:spcBef>
                <a:spcPct val="0"/>
              </a:spcBef>
            </a:pPr>
            <a:r>
              <a:rPr lang="en-US" sz="3200" kern="1200">
                <a:solidFill>
                  <a:schemeClr val="bg1"/>
                </a:solidFill>
                <a:latin typeface="+mj-lt"/>
                <a:ea typeface="+mj-ea"/>
                <a:cs typeface="+mj-cs"/>
              </a:rPr>
              <a:t>Gender differences in average length of career? </a:t>
            </a:r>
          </a:p>
        </p:txBody>
      </p:sp>
      <p:pic>
        <p:nvPicPr>
          <p:cNvPr id="3" name="Bilde 2">
            <a:extLst>
              <a:ext uri="{FF2B5EF4-FFF2-40B4-BE49-F238E27FC236}">
                <a16:creationId xmlns:a16="http://schemas.microsoft.com/office/drawing/2014/main" id="{EBB3AE3D-74E8-CE12-006F-542AAA8E4733}"/>
              </a:ext>
            </a:extLst>
          </p:cNvPr>
          <p:cNvPicPr>
            <a:picLocks noChangeAspect="1"/>
          </p:cNvPicPr>
          <p:nvPr/>
        </p:nvPicPr>
        <p:blipFill>
          <a:blip r:embed="rId2"/>
          <a:stretch>
            <a:fillRect/>
          </a:stretch>
        </p:blipFill>
        <p:spPr>
          <a:xfrm>
            <a:off x="2335499" y="1675227"/>
            <a:ext cx="7521002" cy="4394199"/>
          </a:xfrm>
          <a:prstGeom prst="rect">
            <a:avLst/>
          </a:prstGeom>
        </p:spPr>
      </p:pic>
    </p:spTree>
    <p:extLst>
      <p:ext uri="{BB962C8B-B14F-4D97-AF65-F5344CB8AC3E}">
        <p14:creationId xmlns:p14="http://schemas.microsoft.com/office/powerpoint/2010/main" val="34291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EC99B97-65D4-FDD7-7336-4D36E3B040EC}"/>
              </a:ext>
            </a:extLst>
          </p:cNvPr>
          <p:cNvPicPr>
            <a:picLocks noChangeAspect="1"/>
          </p:cNvPicPr>
          <p:nvPr/>
        </p:nvPicPr>
        <p:blipFill rotWithShape="1">
          <a:blip r:embed="rId3"/>
          <a:srcRect t="22862" b="8956"/>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C8B9972D-2B2C-6BC2-EA2A-BD451A3A5C5C}"/>
              </a:ext>
            </a:extLst>
          </p:cNvPr>
          <p:cNvSpPr>
            <a:spLocks noGrp="1"/>
          </p:cNvSpPr>
          <p:nvPr>
            <p:ph type="ctrTitle"/>
          </p:nvPr>
        </p:nvSpPr>
        <p:spPr>
          <a:xfrm>
            <a:off x="8022021" y="3231931"/>
            <a:ext cx="3852041" cy="1834056"/>
          </a:xfrm>
        </p:spPr>
        <p:txBody>
          <a:bodyPr>
            <a:normAutofit/>
          </a:bodyPr>
          <a:lstStyle/>
          <a:p>
            <a:r>
              <a:rPr lang="en-US" sz="4000" dirty="0"/>
              <a:t>Is there much difference left to talk about? </a:t>
            </a:r>
            <a:endParaRPr lang="nb-NO" sz="4000" dirty="0"/>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1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5" name="Objekt 4"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Tittel 2"/>
          <p:cNvSpPr>
            <a:spLocks noGrp="1"/>
          </p:cNvSpPr>
          <p:nvPr>
            <p:ph type="title"/>
          </p:nvPr>
        </p:nvSpPr>
        <p:spPr>
          <a:xfrm>
            <a:off x="1841666" y="1230224"/>
            <a:ext cx="8331033" cy="580800"/>
          </a:xfrm>
        </p:spPr>
        <p:txBody>
          <a:bodyPr vert="horz"/>
          <a:lstStyle/>
          <a:p>
            <a:r>
              <a:rPr lang="nb-NO" dirty="0" err="1"/>
              <a:t>Backdrop</a:t>
            </a:r>
            <a:r>
              <a:rPr lang="nb-NO" dirty="0"/>
              <a:t>: </a:t>
            </a:r>
            <a:r>
              <a:rPr lang="nb-NO" dirty="0" err="1"/>
              <a:t>What</a:t>
            </a:r>
            <a:r>
              <a:rPr lang="nb-NO" dirty="0"/>
              <a:t> is </a:t>
            </a:r>
            <a:r>
              <a:rPr lang="nb-NO" dirty="0" err="1"/>
              <a:t>gender</a:t>
            </a:r>
            <a:r>
              <a:rPr lang="nb-NO" dirty="0"/>
              <a:t> </a:t>
            </a:r>
            <a:r>
              <a:rPr lang="nb-NO" dirty="0" err="1"/>
              <a:t>balance</a:t>
            </a:r>
            <a:r>
              <a:rPr lang="nb-NO" dirty="0"/>
              <a:t>?</a:t>
            </a:r>
          </a:p>
        </p:txBody>
      </p:sp>
      <p:sp>
        <p:nvSpPr>
          <p:cNvPr id="18" name="Plassholder for tekst 17"/>
          <p:cNvSpPr>
            <a:spLocks noGrp="1"/>
          </p:cNvSpPr>
          <p:nvPr>
            <p:ph type="body" idx="1"/>
          </p:nvPr>
        </p:nvSpPr>
        <p:spPr>
          <a:xfrm>
            <a:off x="503140" y="1811024"/>
            <a:ext cx="5869086" cy="4308000"/>
          </a:xfrm>
        </p:spPr>
        <p:txBody>
          <a:bodyPr/>
          <a:lstStyle/>
          <a:p>
            <a:pPr marL="135463" indent="0">
              <a:buNone/>
            </a:pPr>
            <a:endParaRPr lang="nb-NO" dirty="0"/>
          </a:p>
          <a:p>
            <a:pPr lvl="1"/>
            <a:endParaRPr lang="nb-NO" dirty="0"/>
          </a:p>
          <a:p>
            <a:endParaRPr lang="nb-NO" dirty="0"/>
          </a:p>
          <a:p>
            <a:pPr lvl="1"/>
            <a:endParaRPr lang="nb-NO" dirty="0"/>
          </a:p>
          <a:p>
            <a:pPr marL="135463" indent="0">
              <a:buNone/>
            </a:pPr>
            <a:endParaRPr lang="nb-NO" sz="2400" dirty="0"/>
          </a:p>
          <a:p>
            <a:endParaRPr lang="nb-NO" sz="2400" dirty="0"/>
          </a:p>
        </p:txBody>
      </p:sp>
      <p:sp>
        <p:nvSpPr>
          <p:cNvPr id="2" name="Plassholder for lysbildenummer 1"/>
          <p:cNvSpPr>
            <a:spLocks noGrp="1"/>
          </p:cNvSpPr>
          <p:nvPr>
            <p:ph type="sldNum" idx="12"/>
          </p:nvPr>
        </p:nvSpPr>
        <p:spPr/>
        <p:txBody>
          <a:bodyPr/>
          <a:lstStyle/>
          <a:p>
            <a:pPr algn="ctr"/>
            <a:fld id="{00000000-1234-1234-1234-123412341234}" type="slidenum">
              <a:rPr lang="en" smtClean="0"/>
              <a:pPr algn="ctr"/>
              <a:t>6</a:t>
            </a:fld>
            <a:endParaRPr lang="en"/>
          </a:p>
        </p:txBody>
      </p:sp>
      <p:sp>
        <p:nvSpPr>
          <p:cNvPr id="12" name="Text Placeholder 2">
            <a:extLst>
              <a:ext uri="{FF2B5EF4-FFF2-40B4-BE49-F238E27FC236}">
                <a16:creationId xmlns:a16="http://schemas.microsoft.com/office/drawing/2014/main" id="{8EF119F0-9D89-DB09-2477-9727C156BF7A}"/>
              </a:ext>
            </a:extLst>
          </p:cNvPr>
          <p:cNvSpPr txBox="1">
            <a:spLocks/>
          </p:cNvSpPr>
          <p:nvPr/>
        </p:nvSpPr>
        <p:spPr>
          <a:xfrm>
            <a:off x="1714344" y="2111968"/>
            <a:ext cx="9860339" cy="4308000"/>
          </a:xfrm>
          <a:prstGeom prst="rect">
            <a:avLst/>
          </a:prstGeom>
        </p:spPr>
        <p:txBody>
          <a:bodyPr spcFirstLastPara="1" vert="horz" wrap="square" lIns="91425" tIns="91425" rIns="91425" bIns="91425" rtlCol="0" anchor="t" anchorCtr="0">
            <a:noAutofit/>
          </a:bodyPr>
          <a:lstStyle>
            <a:lvl1pPr marL="609585" lvl="0" indent="-474121" algn="l" defTabSz="914400" rtl="0" eaLnBrk="1" latinLnBrk="0" hangingPunct="1">
              <a:lnSpc>
                <a:spcPct val="90000"/>
              </a:lnSpc>
              <a:spcBef>
                <a:spcPts val="800"/>
              </a:spcBef>
              <a:spcAft>
                <a:spcPts val="0"/>
              </a:spcAft>
              <a:buSzPts val="2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0"/>
              </a:spcBef>
              <a:spcAft>
                <a:spcPts val="0"/>
              </a:spcAft>
              <a:buSzPts val="20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0"/>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9pPr>
          </a:lstStyle>
          <a:p>
            <a:r>
              <a:rPr lang="en-US" dirty="0"/>
              <a:t>Numeric representation of women:</a:t>
            </a:r>
          </a:p>
          <a:p>
            <a:pPr lvl="1"/>
            <a:r>
              <a:rPr lang="en-US" dirty="0"/>
              <a:t>Why does it matter?</a:t>
            </a:r>
          </a:p>
          <a:p>
            <a:pPr lvl="2"/>
            <a:r>
              <a:rPr lang="en-US" dirty="0"/>
              <a:t>Policy input (</a:t>
            </a:r>
            <a:r>
              <a:rPr lang="en-US" sz="1800" dirty="0" err="1">
                <a:effectLst/>
                <a:latin typeface="Times New Roman" panose="02020603050405020304" pitchFamily="18" charset="0"/>
                <a:ea typeface="Calibri" panose="020F0502020204030204" pitchFamily="34" charset="0"/>
              </a:rPr>
              <a:t>Mansbridge</a:t>
            </a:r>
            <a:r>
              <a:rPr lang="en-US" sz="1800" dirty="0">
                <a:effectLst/>
                <a:latin typeface="Times New Roman" panose="02020603050405020304" pitchFamily="18" charset="0"/>
                <a:ea typeface="Calibri" panose="020F0502020204030204" pitchFamily="34" charset="0"/>
              </a:rPr>
              <a:t>, 1999; </a:t>
            </a:r>
            <a:r>
              <a:rPr lang="en-US" sz="1800" dirty="0" err="1">
                <a:effectLst/>
                <a:latin typeface="Times New Roman" panose="02020603050405020304" pitchFamily="18" charset="0"/>
                <a:ea typeface="Calibri" panose="020F0502020204030204" pitchFamily="34" charset="0"/>
              </a:rPr>
              <a:t>Franceschet</a:t>
            </a:r>
            <a:r>
              <a:rPr lang="en-US" sz="1800" dirty="0">
                <a:effectLst/>
                <a:latin typeface="Times New Roman" panose="02020603050405020304" pitchFamily="18" charset="0"/>
                <a:ea typeface="Calibri" panose="020F0502020204030204" pitchFamily="34" charset="0"/>
              </a:rPr>
              <a:t> and Piscopo, 2014)</a:t>
            </a:r>
            <a:endParaRPr lang="en-US" dirty="0"/>
          </a:p>
          <a:p>
            <a:pPr lvl="2"/>
            <a:r>
              <a:rPr lang="en-US" dirty="0"/>
              <a:t>Legitimacy (</a:t>
            </a:r>
            <a:r>
              <a:rPr lang="en-US" sz="1800" dirty="0">
                <a:effectLst/>
                <a:latin typeface="Times New Roman" panose="02020603050405020304" pitchFamily="18" charset="0"/>
                <a:ea typeface="Calibri" panose="020F0502020204030204" pitchFamily="34" charset="0"/>
              </a:rPr>
              <a:t>Clayton et al, 2019; Arnesen and Peters, 2018)</a:t>
            </a:r>
            <a:endParaRPr lang="en-US" dirty="0"/>
          </a:p>
          <a:p>
            <a:pPr marL="745049" lvl="1" indent="0">
              <a:buNone/>
            </a:pPr>
            <a:endParaRPr lang="en-US" dirty="0"/>
          </a:p>
          <a:p>
            <a:pPr marL="745049" lvl="1" indent="0">
              <a:buNone/>
            </a:pPr>
            <a:endParaRPr lang="en-US" dirty="0"/>
          </a:p>
        </p:txBody>
      </p:sp>
    </p:spTree>
    <p:extLst>
      <p:ext uri="{BB962C8B-B14F-4D97-AF65-F5344CB8AC3E}">
        <p14:creationId xmlns:p14="http://schemas.microsoft.com/office/powerpoint/2010/main" val="334296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5" name="Objekt 4"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Tittel 2"/>
          <p:cNvSpPr>
            <a:spLocks noGrp="1"/>
          </p:cNvSpPr>
          <p:nvPr>
            <p:ph type="title"/>
          </p:nvPr>
        </p:nvSpPr>
        <p:spPr>
          <a:xfrm>
            <a:off x="1841666" y="1230224"/>
            <a:ext cx="8331033" cy="580800"/>
          </a:xfrm>
        </p:spPr>
        <p:txBody>
          <a:bodyPr vert="horz"/>
          <a:lstStyle/>
          <a:p>
            <a:r>
              <a:rPr lang="nb-NO" dirty="0" err="1"/>
              <a:t>Backdrop</a:t>
            </a:r>
            <a:r>
              <a:rPr lang="nb-NO" dirty="0"/>
              <a:t>: </a:t>
            </a:r>
            <a:r>
              <a:rPr lang="nb-NO" dirty="0" err="1"/>
              <a:t>What</a:t>
            </a:r>
            <a:r>
              <a:rPr lang="nb-NO" dirty="0"/>
              <a:t> is </a:t>
            </a:r>
            <a:r>
              <a:rPr lang="nb-NO" dirty="0" err="1"/>
              <a:t>gender</a:t>
            </a:r>
            <a:r>
              <a:rPr lang="nb-NO" dirty="0"/>
              <a:t> </a:t>
            </a:r>
            <a:r>
              <a:rPr lang="nb-NO" dirty="0" err="1"/>
              <a:t>balance</a:t>
            </a:r>
            <a:r>
              <a:rPr lang="nb-NO" dirty="0"/>
              <a:t>?</a:t>
            </a:r>
          </a:p>
        </p:txBody>
      </p:sp>
      <p:sp>
        <p:nvSpPr>
          <p:cNvPr id="18" name="Plassholder for tekst 17"/>
          <p:cNvSpPr>
            <a:spLocks noGrp="1"/>
          </p:cNvSpPr>
          <p:nvPr>
            <p:ph type="body" idx="1"/>
          </p:nvPr>
        </p:nvSpPr>
        <p:spPr>
          <a:xfrm>
            <a:off x="503140" y="1811024"/>
            <a:ext cx="5869086" cy="4308000"/>
          </a:xfrm>
        </p:spPr>
        <p:txBody>
          <a:bodyPr/>
          <a:lstStyle/>
          <a:p>
            <a:pPr marL="135463" indent="0">
              <a:buNone/>
            </a:pPr>
            <a:endParaRPr lang="nb-NO" dirty="0"/>
          </a:p>
          <a:p>
            <a:pPr lvl="1"/>
            <a:endParaRPr lang="nb-NO" dirty="0"/>
          </a:p>
          <a:p>
            <a:endParaRPr lang="nb-NO" dirty="0"/>
          </a:p>
          <a:p>
            <a:pPr lvl="1"/>
            <a:endParaRPr lang="nb-NO" dirty="0"/>
          </a:p>
          <a:p>
            <a:pPr marL="135463" indent="0">
              <a:buNone/>
            </a:pPr>
            <a:endParaRPr lang="nb-NO" sz="2400" dirty="0"/>
          </a:p>
          <a:p>
            <a:endParaRPr lang="nb-NO" sz="2400" dirty="0"/>
          </a:p>
        </p:txBody>
      </p:sp>
      <p:sp>
        <p:nvSpPr>
          <p:cNvPr id="19" name="Plassholder for tekst 18"/>
          <p:cNvSpPr>
            <a:spLocks noGrp="1"/>
          </p:cNvSpPr>
          <p:nvPr>
            <p:ph type="body" idx="2"/>
          </p:nvPr>
        </p:nvSpPr>
        <p:spPr>
          <a:xfrm>
            <a:off x="9259147" y="1479327"/>
            <a:ext cx="1991941" cy="4308000"/>
          </a:xfrm>
        </p:spPr>
        <p:txBody>
          <a:bodyPr/>
          <a:lstStyle/>
          <a:p>
            <a:pPr marL="135463" indent="0">
              <a:buNone/>
            </a:pPr>
            <a:endParaRPr lang="nb-NO" dirty="0">
              <a:solidFill>
                <a:srgbClr val="FFC000"/>
              </a:solidFill>
            </a:endParaRPr>
          </a:p>
          <a:p>
            <a:pPr marL="135463" indent="0">
              <a:buNone/>
            </a:pPr>
            <a:endParaRPr lang="nb-NO" dirty="0"/>
          </a:p>
          <a:p>
            <a:pPr marL="135463" indent="0">
              <a:buNone/>
            </a:pPr>
            <a:endParaRPr lang="nb-NO" dirty="0"/>
          </a:p>
          <a:p>
            <a:pPr marL="135463" indent="0">
              <a:buNone/>
            </a:pPr>
            <a:endParaRPr lang="nb-NO" dirty="0">
              <a:solidFill>
                <a:schemeClr val="accent1">
                  <a:lumMod val="75000"/>
                </a:schemeClr>
              </a:solidFill>
            </a:endParaRPr>
          </a:p>
          <a:p>
            <a:pPr marL="135463" indent="0">
              <a:buNone/>
            </a:pPr>
            <a:endParaRPr lang="nb-NO" dirty="0"/>
          </a:p>
          <a:p>
            <a:pPr marL="135463" indent="0">
              <a:buNone/>
            </a:pPr>
            <a:endParaRPr lang="nb-NO" dirty="0"/>
          </a:p>
          <a:p>
            <a:pPr marL="135463" indent="0">
              <a:buNone/>
            </a:pPr>
            <a:endParaRPr lang="nb-NO" dirty="0"/>
          </a:p>
        </p:txBody>
      </p:sp>
      <p:sp>
        <p:nvSpPr>
          <p:cNvPr id="2" name="Plassholder for lysbildenummer 1"/>
          <p:cNvSpPr>
            <a:spLocks noGrp="1"/>
          </p:cNvSpPr>
          <p:nvPr>
            <p:ph type="sldNum" idx="12"/>
          </p:nvPr>
        </p:nvSpPr>
        <p:spPr/>
        <p:txBody>
          <a:bodyPr/>
          <a:lstStyle/>
          <a:p>
            <a:pPr algn="ctr"/>
            <a:fld id="{00000000-1234-1234-1234-123412341234}" type="slidenum">
              <a:rPr lang="en" smtClean="0"/>
              <a:pPr algn="ctr"/>
              <a:t>7</a:t>
            </a:fld>
            <a:endParaRPr lang="en"/>
          </a:p>
        </p:txBody>
      </p:sp>
      <p:sp>
        <p:nvSpPr>
          <p:cNvPr id="12" name="Text Placeholder 2">
            <a:extLst>
              <a:ext uri="{FF2B5EF4-FFF2-40B4-BE49-F238E27FC236}">
                <a16:creationId xmlns:a16="http://schemas.microsoft.com/office/drawing/2014/main" id="{8EF119F0-9D89-DB09-2477-9727C156BF7A}"/>
              </a:ext>
            </a:extLst>
          </p:cNvPr>
          <p:cNvSpPr txBox="1">
            <a:spLocks/>
          </p:cNvSpPr>
          <p:nvPr/>
        </p:nvSpPr>
        <p:spPr>
          <a:xfrm>
            <a:off x="1714344" y="2111968"/>
            <a:ext cx="9860339" cy="4308000"/>
          </a:xfrm>
          <a:prstGeom prst="rect">
            <a:avLst/>
          </a:prstGeom>
        </p:spPr>
        <p:txBody>
          <a:bodyPr spcFirstLastPara="1" vert="horz" wrap="square" lIns="91425" tIns="91425" rIns="91425" bIns="91425" rtlCol="0" anchor="t" anchorCtr="0">
            <a:noAutofit/>
          </a:bodyPr>
          <a:lstStyle>
            <a:lvl1pPr marL="609585" lvl="0" indent="-474121" algn="l" defTabSz="914400" rtl="0" eaLnBrk="1" latinLnBrk="0" hangingPunct="1">
              <a:lnSpc>
                <a:spcPct val="90000"/>
              </a:lnSpc>
              <a:spcBef>
                <a:spcPts val="800"/>
              </a:spcBef>
              <a:spcAft>
                <a:spcPts val="0"/>
              </a:spcAft>
              <a:buSzPts val="2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0"/>
              </a:spcBef>
              <a:spcAft>
                <a:spcPts val="0"/>
              </a:spcAft>
              <a:buSzPts val="20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0"/>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9pPr>
          </a:lstStyle>
          <a:p>
            <a:r>
              <a:rPr lang="en-US" dirty="0"/>
              <a:t>Numeric representation of women:</a:t>
            </a:r>
          </a:p>
          <a:p>
            <a:pPr lvl="1"/>
            <a:r>
              <a:rPr lang="en-US" dirty="0"/>
              <a:t>Why does it matter?</a:t>
            </a:r>
          </a:p>
          <a:p>
            <a:pPr lvl="1"/>
            <a:r>
              <a:rPr lang="en-US" dirty="0"/>
              <a:t>Ok. More women in parliament, but then what?</a:t>
            </a:r>
          </a:p>
          <a:p>
            <a:pPr marL="745049" lvl="1" indent="0">
              <a:buNone/>
            </a:pPr>
            <a:endParaRPr lang="en-US" dirty="0"/>
          </a:p>
        </p:txBody>
      </p:sp>
    </p:spTree>
    <p:extLst>
      <p:ext uri="{BB962C8B-B14F-4D97-AF65-F5344CB8AC3E}">
        <p14:creationId xmlns:p14="http://schemas.microsoft.com/office/powerpoint/2010/main" val="419735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A42F5-E0FA-B343-9DD1-7EEC9548719F}"/>
              </a:ext>
            </a:extLst>
          </p:cNvPr>
          <p:cNvPicPr>
            <a:picLocks noChangeAspect="1"/>
          </p:cNvPicPr>
          <p:nvPr/>
        </p:nvPicPr>
        <p:blipFill rotWithShape="1">
          <a:blip r:embed="rId3"/>
          <a:srcRect t="22743" b="22197"/>
          <a:stretch/>
        </p:blipFill>
        <p:spPr>
          <a:xfrm>
            <a:off x="2697333" y="1534886"/>
            <a:ext cx="7012791" cy="3635828"/>
          </a:xfrm>
          <a:prstGeom prst="rect">
            <a:avLst/>
          </a:prstGeom>
        </p:spPr>
      </p:pic>
    </p:spTree>
    <p:extLst>
      <p:ext uri="{BB962C8B-B14F-4D97-AF65-F5344CB8AC3E}">
        <p14:creationId xmlns:p14="http://schemas.microsoft.com/office/powerpoint/2010/main" val="12308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B4B16-9CE3-DD96-7AD0-A4F18C908F9D}"/>
              </a:ext>
            </a:extLst>
          </p:cNvPr>
          <p:cNvPicPr>
            <a:picLocks noChangeAspect="1"/>
          </p:cNvPicPr>
          <p:nvPr/>
        </p:nvPicPr>
        <p:blipFill rotWithShape="1">
          <a:blip r:embed="rId3"/>
          <a:srcRect t="22561" b="22379"/>
          <a:stretch/>
        </p:blipFill>
        <p:spPr>
          <a:xfrm>
            <a:off x="2673590" y="1567543"/>
            <a:ext cx="6844819" cy="3548743"/>
          </a:xfrm>
          <a:prstGeom prst="rect">
            <a:avLst/>
          </a:prstGeom>
        </p:spPr>
      </p:pic>
    </p:spTree>
    <p:extLst>
      <p:ext uri="{BB962C8B-B14F-4D97-AF65-F5344CB8AC3E}">
        <p14:creationId xmlns:p14="http://schemas.microsoft.com/office/powerpoint/2010/main" val="335689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1687</Words>
  <Application>Microsoft Office PowerPoint</Application>
  <PresentationFormat>Widescreen</PresentationFormat>
  <Paragraphs>154</Paragraphs>
  <Slides>26</Slides>
  <Notes>20</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26</vt:i4>
      </vt:variant>
    </vt:vector>
  </HeadingPairs>
  <TitlesOfParts>
    <vt:vector size="33" baseType="lpstr">
      <vt:lpstr>Arial</vt:lpstr>
      <vt:lpstr>Calibri</vt:lpstr>
      <vt:lpstr>Calibri Light</vt:lpstr>
      <vt:lpstr>Quattrocento Sans</vt:lpstr>
      <vt:lpstr>Times New Roman</vt:lpstr>
      <vt:lpstr>Office Theme</vt:lpstr>
      <vt:lpstr>think-cell Slide</vt:lpstr>
      <vt:lpstr>Parliamentary Stayers in Western Democracies: Mind the Gender-Gap in Political Endurance  Ragnhild Muriaas &amp; Torill Stavenes, CEE General Seminar, 22.11.2022</vt:lpstr>
      <vt:lpstr>PowerPoint-presentasjon</vt:lpstr>
      <vt:lpstr>How common are women among  parliamentary stayers? </vt:lpstr>
      <vt:lpstr>Gender differences in average length of career? </vt:lpstr>
      <vt:lpstr>Is there much difference left to talk about? </vt:lpstr>
      <vt:lpstr>Backdrop: What is gender balance?</vt:lpstr>
      <vt:lpstr>Backdrop: What is gender balance?</vt:lpstr>
      <vt:lpstr>PowerPoint-presentasjon</vt:lpstr>
      <vt:lpstr>PowerPoint-presentasjon</vt:lpstr>
      <vt:lpstr>PowerPoint-presentasjon</vt:lpstr>
      <vt:lpstr>Our premise</vt:lpstr>
      <vt:lpstr>Backdrop: What is gender balance?</vt:lpstr>
      <vt:lpstr>Three measurements </vt:lpstr>
      <vt:lpstr>Research design</vt:lpstr>
      <vt:lpstr>PowerPoint-presentasjon</vt:lpstr>
      <vt:lpstr>PowerPoint-presentasjon</vt:lpstr>
      <vt:lpstr>PowerPoint-presentasjon</vt:lpstr>
      <vt:lpstr>PowerPoint-presentasjon</vt:lpstr>
      <vt:lpstr>Overview of gender differences in stayers produced in the periods 1971-1981 and 2001-2011.</vt:lpstr>
      <vt:lpstr>PowerPoint-presentasjon</vt:lpstr>
      <vt:lpstr>PowerPoint-presentasjon</vt:lpstr>
      <vt:lpstr>PowerPoint-presentasjon</vt:lpstr>
      <vt:lpstr>PowerPoint-presentasjon</vt:lpstr>
      <vt:lpstr>PowerPoint-presentasjon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Parliamentary Stayers in Western Democracies: Mind the Gender-Gap in Political Endurance  Ragnhild Muriaas &amp; Torill Stavenes, DIGSSCORE-seminar, 18.10.2022</dc:title>
  <dc:creator>Torill Stavenes</dc:creator>
  <cp:lastModifiedBy>Ragnhild Louise Muriaas</cp:lastModifiedBy>
  <cp:revision>12</cp:revision>
  <dcterms:created xsi:type="dcterms:W3CDTF">2022-10-14T08:59:50Z</dcterms:created>
  <dcterms:modified xsi:type="dcterms:W3CDTF">2022-12-07T13:41:48Z</dcterms:modified>
</cp:coreProperties>
</file>